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Heebo Light" panose="020F0502020204030204" pitchFamily="2" charset="-79"/>
      <p:regular r:id="rId13"/>
    </p:embeddedFont>
    <p:embeddedFont>
      <p:font typeface="Montserrat" panose="020F0502020204030204" pitchFamily="2"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0A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09" autoAdjust="0"/>
    <p:restoredTop sz="94610"/>
  </p:normalViewPr>
  <p:slideViewPr>
    <p:cSldViewPr snapToGrid="0" snapToObjects="1">
      <p:cViewPr varScale="1">
        <p:scale>
          <a:sx n="74" d="100"/>
          <a:sy n="74" d="100"/>
        </p:scale>
        <p:origin x="56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89595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147173"/>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2F0F4"/>
                </a:solidFill>
                <a:latin typeface="Montserrat" pitchFamily="34" charset="0"/>
                <a:ea typeface="Montserrat" pitchFamily="34" charset="-122"/>
                <a:cs typeface="Montserrat" pitchFamily="34" charset="-120"/>
              </a:rPr>
              <a:t>AI-Powered Emotion-Based Music System</a:t>
            </a:r>
            <a:endParaRPr lang="en-US" sz="4450" dirty="0"/>
          </a:p>
        </p:txBody>
      </p:sp>
      <p:sp>
        <p:nvSpPr>
          <p:cNvPr id="4" name="Text 1"/>
          <p:cNvSpPr/>
          <p:nvPr/>
        </p:nvSpPr>
        <p:spPr>
          <a:xfrm>
            <a:off x="6280190" y="3904893"/>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This presentation explores an innovative AI-powered music system designed to adapt to users' emotions in real-time. Traditional music systems often require manual song selection, which can be inefficient. This system aims to provide a seamless, personalized music experience by analyzing facial expressions, voice modulation, and biometric data to curate playlists that match the user's current emotional state.</a:t>
            </a:r>
            <a:endParaRPr lang="en-US" sz="1750" dirty="0"/>
          </a:p>
        </p:txBody>
      </p:sp>
      <p:sp>
        <p:nvSpPr>
          <p:cNvPr id="5" name="Rectangle 4">
            <a:extLst>
              <a:ext uri="{FF2B5EF4-FFF2-40B4-BE49-F238E27FC236}">
                <a16:creationId xmlns:a16="http://schemas.microsoft.com/office/drawing/2014/main" id="{DB28AB15-B296-BF06-BF3A-68890041FB3F}"/>
              </a:ext>
            </a:extLst>
          </p:cNvPr>
          <p:cNvSpPr/>
          <p:nvPr/>
        </p:nvSpPr>
        <p:spPr>
          <a:xfrm>
            <a:off x="5642265" y="7762008"/>
            <a:ext cx="8873838" cy="363682"/>
          </a:xfrm>
          <a:prstGeom prst="rect">
            <a:avLst/>
          </a:prstGeom>
          <a:solidFill>
            <a:srgbClr val="0D0A2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39735"/>
          </a:xfrm>
          <a:prstGeom prst="rect">
            <a:avLst/>
          </a:prstGeom>
        </p:spPr>
      </p:pic>
      <p:sp>
        <p:nvSpPr>
          <p:cNvPr id="3" name="Text 0"/>
          <p:cNvSpPr/>
          <p:nvPr/>
        </p:nvSpPr>
        <p:spPr>
          <a:xfrm>
            <a:off x="739140" y="3221474"/>
            <a:ext cx="9578578" cy="659844"/>
          </a:xfrm>
          <a:prstGeom prst="rect">
            <a:avLst/>
          </a:prstGeom>
          <a:noFill/>
          <a:ln/>
        </p:spPr>
        <p:txBody>
          <a:bodyPr wrap="none" lIns="0" tIns="0" rIns="0" bIns="0" rtlCol="0" anchor="t"/>
          <a:lstStyle/>
          <a:p>
            <a:pPr marL="0" indent="0" algn="l">
              <a:lnSpc>
                <a:spcPts val="5150"/>
              </a:lnSpc>
              <a:buNone/>
            </a:pPr>
            <a:r>
              <a:rPr lang="en-US" sz="4150" dirty="0">
                <a:solidFill>
                  <a:srgbClr val="F2F0F4"/>
                </a:solidFill>
                <a:latin typeface="Montserrat" pitchFamily="34" charset="0"/>
                <a:ea typeface="Montserrat" pitchFamily="34" charset="-122"/>
                <a:cs typeface="Montserrat" pitchFamily="34" charset="-120"/>
              </a:rPr>
              <a:t>Expansion and Future Development</a:t>
            </a:r>
            <a:endParaRPr lang="en-US" sz="4150" dirty="0"/>
          </a:p>
        </p:txBody>
      </p:sp>
      <p:sp>
        <p:nvSpPr>
          <p:cNvPr id="4" name="Text 1"/>
          <p:cNvSpPr/>
          <p:nvPr/>
        </p:nvSpPr>
        <p:spPr>
          <a:xfrm>
            <a:off x="739140" y="4303514"/>
            <a:ext cx="4172903" cy="696873"/>
          </a:xfrm>
          <a:prstGeom prst="rect">
            <a:avLst/>
          </a:prstGeom>
          <a:noFill/>
          <a:ln/>
        </p:spPr>
        <p:txBody>
          <a:bodyPr wrap="none" lIns="0" tIns="0" rIns="0" bIns="0" rtlCol="0" anchor="t"/>
          <a:lstStyle/>
          <a:p>
            <a:pPr marL="0" indent="0" algn="ctr">
              <a:lnSpc>
                <a:spcPts val="5450"/>
              </a:lnSpc>
              <a:buNone/>
            </a:pPr>
            <a:r>
              <a:rPr lang="en-US" sz="5450" dirty="0">
                <a:solidFill>
                  <a:srgbClr val="DCD7E5"/>
                </a:solidFill>
                <a:latin typeface="Montserrat" pitchFamily="34" charset="0"/>
                <a:ea typeface="Montserrat" pitchFamily="34" charset="-122"/>
                <a:cs typeface="Montserrat" pitchFamily="34" charset="-120"/>
              </a:rPr>
              <a:t>1</a:t>
            </a:r>
            <a:endParaRPr lang="en-US" sz="5450" dirty="0"/>
          </a:p>
        </p:txBody>
      </p:sp>
      <p:sp>
        <p:nvSpPr>
          <p:cNvPr id="5" name="Text 2"/>
          <p:cNvSpPr/>
          <p:nvPr/>
        </p:nvSpPr>
        <p:spPr>
          <a:xfrm>
            <a:off x="1396246" y="5264229"/>
            <a:ext cx="2858572" cy="329922"/>
          </a:xfrm>
          <a:prstGeom prst="rect">
            <a:avLst/>
          </a:prstGeom>
          <a:noFill/>
          <a:ln/>
        </p:spPr>
        <p:txBody>
          <a:bodyPr wrap="none" lIns="0" tIns="0" rIns="0" bIns="0" rtlCol="0" anchor="t"/>
          <a:lstStyle/>
          <a:p>
            <a:pPr marL="0" indent="0" algn="ctr">
              <a:lnSpc>
                <a:spcPts val="2550"/>
              </a:lnSpc>
              <a:buNone/>
            </a:pPr>
            <a:r>
              <a:rPr lang="en-US" sz="2050" dirty="0">
                <a:solidFill>
                  <a:srgbClr val="DCD7E5"/>
                </a:solidFill>
                <a:latin typeface="Montserrat" pitchFamily="34" charset="0"/>
                <a:ea typeface="Montserrat" pitchFamily="34" charset="-122"/>
                <a:cs typeface="Montserrat" pitchFamily="34" charset="-120"/>
              </a:rPr>
              <a:t>Enveloping AI Models</a:t>
            </a:r>
            <a:endParaRPr lang="en-US" sz="2050" dirty="0"/>
          </a:p>
        </p:txBody>
      </p:sp>
      <p:sp>
        <p:nvSpPr>
          <p:cNvPr id="6" name="Text 3"/>
          <p:cNvSpPr/>
          <p:nvPr/>
        </p:nvSpPr>
        <p:spPr>
          <a:xfrm>
            <a:off x="739140" y="5720834"/>
            <a:ext cx="4172903" cy="675799"/>
          </a:xfrm>
          <a:prstGeom prst="rect">
            <a:avLst/>
          </a:prstGeom>
          <a:noFill/>
          <a:ln/>
        </p:spPr>
        <p:txBody>
          <a:bodyPr wrap="square" lIns="0" tIns="0" rIns="0" bIns="0" rtlCol="0" anchor="t"/>
          <a:lstStyle/>
          <a:p>
            <a:pPr marL="0" indent="0" algn="ctr">
              <a:lnSpc>
                <a:spcPts val="2650"/>
              </a:lnSpc>
              <a:buNone/>
            </a:pPr>
            <a:r>
              <a:rPr lang="en-US" sz="1650" dirty="0">
                <a:solidFill>
                  <a:srgbClr val="DCD7E5"/>
                </a:solidFill>
                <a:latin typeface="Heebo Light" pitchFamily="34" charset="0"/>
                <a:ea typeface="Heebo Light" pitchFamily="34" charset="-122"/>
                <a:cs typeface="Heebo Light" pitchFamily="34" charset="-120"/>
              </a:rPr>
              <a:t>For emotion detection and music recommendations.</a:t>
            </a:r>
            <a:endParaRPr lang="en-US" sz="1650" dirty="0"/>
          </a:p>
        </p:txBody>
      </p:sp>
      <p:sp>
        <p:nvSpPr>
          <p:cNvPr id="7" name="Text 4"/>
          <p:cNvSpPr/>
          <p:nvPr/>
        </p:nvSpPr>
        <p:spPr>
          <a:xfrm>
            <a:off x="5228749" y="4303514"/>
            <a:ext cx="4172903" cy="696873"/>
          </a:xfrm>
          <a:prstGeom prst="rect">
            <a:avLst/>
          </a:prstGeom>
          <a:noFill/>
          <a:ln/>
        </p:spPr>
        <p:txBody>
          <a:bodyPr wrap="none" lIns="0" tIns="0" rIns="0" bIns="0" rtlCol="0" anchor="t"/>
          <a:lstStyle/>
          <a:p>
            <a:pPr marL="0" indent="0" algn="ctr">
              <a:lnSpc>
                <a:spcPts val="5450"/>
              </a:lnSpc>
              <a:buNone/>
            </a:pPr>
            <a:r>
              <a:rPr lang="en-US" sz="5450" dirty="0">
                <a:solidFill>
                  <a:srgbClr val="DCD7E5"/>
                </a:solidFill>
                <a:latin typeface="Montserrat" pitchFamily="34" charset="0"/>
                <a:ea typeface="Montserrat" pitchFamily="34" charset="-122"/>
                <a:cs typeface="Montserrat" pitchFamily="34" charset="-120"/>
              </a:rPr>
              <a:t>2</a:t>
            </a:r>
            <a:endParaRPr lang="en-US" sz="5450" dirty="0"/>
          </a:p>
        </p:txBody>
      </p:sp>
      <p:sp>
        <p:nvSpPr>
          <p:cNvPr id="8" name="Text 5"/>
          <p:cNvSpPr/>
          <p:nvPr/>
        </p:nvSpPr>
        <p:spPr>
          <a:xfrm>
            <a:off x="5335429" y="5264229"/>
            <a:ext cx="3959543" cy="329922"/>
          </a:xfrm>
          <a:prstGeom prst="rect">
            <a:avLst/>
          </a:prstGeom>
          <a:noFill/>
          <a:ln/>
        </p:spPr>
        <p:txBody>
          <a:bodyPr wrap="none" lIns="0" tIns="0" rIns="0" bIns="0" rtlCol="0" anchor="t"/>
          <a:lstStyle/>
          <a:p>
            <a:pPr marL="0" indent="0" algn="ctr">
              <a:lnSpc>
                <a:spcPts val="2550"/>
              </a:lnSpc>
              <a:buNone/>
            </a:pPr>
            <a:r>
              <a:rPr lang="en-US" sz="2050" dirty="0">
                <a:solidFill>
                  <a:srgbClr val="DCD7E5"/>
                </a:solidFill>
                <a:latin typeface="Montserrat" pitchFamily="34" charset="0"/>
                <a:ea typeface="Montserrat" pitchFamily="34" charset="-122"/>
                <a:cs typeface="Montserrat" pitchFamily="34" charset="-120"/>
              </a:rPr>
              <a:t>Integrating Biometric Sensors</a:t>
            </a:r>
            <a:endParaRPr lang="en-US" sz="2050" dirty="0"/>
          </a:p>
        </p:txBody>
      </p:sp>
      <p:sp>
        <p:nvSpPr>
          <p:cNvPr id="9" name="Text 6"/>
          <p:cNvSpPr/>
          <p:nvPr/>
        </p:nvSpPr>
        <p:spPr>
          <a:xfrm>
            <a:off x="5228749" y="5720834"/>
            <a:ext cx="4172903" cy="337899"/>
          </a:xfrm>
          <a:prstGeom prst="rect">
            <a:avLst/>
          </a:prstGeom>
          <a:noFill/>
          <a:ln/>
        </p:spPr>
        <p:txBody>
          <a:bodyPr wrap="none" lIns="0" tIns="0" rIns="0" bIns="0" rtlCol="0" anchor="t"/>
          <a:lstStyle/>
          <a:p>
            <a:pPr marL="0" indent="0" algn="ctr">
              <a:lnSpc>
                <a:spcPts val="2650"/>
              </a:lnSpc>
              <a:buNone/>
            </a:pPr>
            <a:r>
              <a:rPr lang="en-US" sz="1650" dirty="0">
                <a:solidFill>
                  <a:srgbClr val="DCD7E5"/>
                </a:solidFill>
                <a:latin typeface="Heebo Light" pitchFamily="34" charset="0"/>
                <a:ea typeface="Heebo Light" pitchFamily="34" charset="-122"/>
                <a:cs typeface="Heebo Light" pitchFamily="34" charset="-120"/>
              </a:rPr>
              <a:t>For real-time emotional feedback.</a:t>
            </a:r>
            <a:endParaRPr lang="en-US" sz="1650" dirty="0"/>
          </a:p>
        </p:txBody>
      </p:sp>
      <p:sp>
        <p:nvSpPr>
          <p:cNvPr id="10" name="Text 7"/>
          <p:cNvSpPr/>
          <p:nvPr/>
        </p:nvSpPr>
        <p:spPr>
          <a:xfrm>
            <a:off x="9718358" y="4303514"/>
            <a:ext cx="4172903" cy="696873"/>
          </a:xfrm>
          <a:prstGeom prst="rect">
            <a:avLst/>
          </a:prstGeom>
          <a:noFill/>
          <a:ln/>
        </p:spPr>
        <p:txBody>
          <a:bodyPr wrap="none" lIns="0" tIns="0" rIns="0" bIns="0" rtlCol="0" anchor="t"/>
          <a:lstStyle/>
          <a:p>
            <a:pPr marL="0" indent="0" algn="ctr">
              <a:lnSpc>
                <a:spcPts val="5450"/>
              </a:lnSpc>
              <a:buNone/>
            </a:pPr>
            <a:r>
              <a:rPr lang="en-US" sz="5450" dirty="0">
                <a:solidFill>
                  <a:srgbClr val="DCD7E5"/>
                </a:solidFill>
                <a:latin typeface="Montserrat" pitchFamily="34" charset="0"/>
                <a:ea typeface="Montserrat" pitchFamily="34" charset="-122"/>
                <a:cs typeface="Montserrat" pitchFamily="34" charset="-120"/>
              </a:rPr>
              <a:t>3</a:t>
            </a:r>
            <a:endParaRPr lang="en-US" sz="5450" dirty="0"/>
          </a:p>
        </p:txBody>
      </p:sp>
      <p:sp>
        <p:nvSpPr>
          <p:cNvPr id="11" name="Text 8"/>
          <p:cNvSpPr/>
          <p:nvPr/>
        </p:nvSpPr>
        <p:spPr>
          <a:xfrm>
            <a:off x="10484882" y="5264229"/>
            <a:ext cx="2639735" cy="329922"/>
          </a:xfrm>
          <a:prstGeom prst="rect">
            <a:avLst/>
          </a:prstGeom>
          <a:noFill/>
          <a:ln/>
        </p:spPr>
        <p:txBody>
          <a:bodyPr wrap="none" lIns="0" tIns="0" rIns="0" bIns="0" rtlCol="0" anchor="t"/>
          <a:lstStyle/>
          <a:p>
            <a:pPr marL="0" indent="0" algn="ctr">
              <a:lnSpc>
                <a:spcPts val="2550"/>
              </a:lnSpc>
              <a:buNone/>
            </a:pPr>
            <a:r>
              <a:rPr lang="en-US" sz="2050" dirty="0">
                <a:solidFill>
                  <a:srgbClr val="DCD7E5"/>
                </a:solidFill>
                <a:latin typeface="Montserrat" pitchFamily="34" charset="0"/>
                <a:ea typeface="Montserrat" pitchFamily="34" charset="-122"/>
                <a:cs typeface="Montserrat" pitchFamily="34" charset="-120"/>
              </a:rPr>
              <a:t>Creating APIs</a:t>
            </a:r>
            <a:endParaRPr lang="en-US" sz="2050" dirty="0"/>
          </a:p>
        </p:txBody>
      </p:sp>
      <p:sp>
        <p:nvSpPr>
          <p:cNvPr id="12" name="Text 9"/>
          <p:cNvSpPr/>
          <p:nvPr/>
        </p:nvSpPr>
        <p:spPr>
          <a:xfrm>
            <a:off x="9718358" y="5720834"/>
            <a:ext cx="4172903" cy="675799"/>
          </a:xfrm>
          <a:prstGeom prst="rect">
            <a:avLst/>
          </a:prstGeom>
          <a:noFill/>
          <a:ln/>
        </p:spPr>
        <p:txBody>
          <a:bodyPr wrap="square" lIns="0" tIns="0" rIns="0" bIns="0" rtlCol="0" anchor="t"/>
          <a:lstStyle/>
          <a:p>
            <a:pPr marL="0" indent="0" algn="ctr">
              <a:lnSpc>
                <a:spcPts val="2650"/>
              </a:lnSpc>
              <a:buNone/>
            </a:pPr>
            <a:r>
              <a:rPr lang="en-US" sz="1650" dirty="0">
                <a:solidFill>
                  <a:srgbClr val="DCD7E5"/>
                </a:solidFill>
                <a:latin typeface="Heebo Light" pitchFamily="34" charset="0"/>
                <a:ea typeface="Heebo Light" pitchFamily="34" charset="-122"/>
                <a:cs typeface="Heebo Light" pitchFamily="34" charset="-120"/>
              </a:rPr>
              <a:t>For seamless connectivity with leading music streaming platforms.</a:t>
            </a:r>
            <a:endParaRPr lang="en-US" sz="1650" dirty="0"/>
          </a:p>
        </p:txBody>
      </p:sp>
      <p:sp>
        <p:nvSpPr>
          <p:cNvPr id="13" name="Text 10"/>
          <p:cNvSpPr/>
          <p:nvPr/>
        </p:nvSpPr>
        <p:spPr>
          <a:xfrm>
            <a:off x="739140" y="6634162"/>
            <a:ext cx="13152120" cy="1013698"/>
          </a:xfrm>
          <a:prstGeom prst="rect">
            <a:avLst/>
          </a:prstGeom>
          <a:noFill/>
          <a:ln/>
        </p:spPr>
        <p:txBody>
          <a:bodyPr wrap="square" lIns="0" tIns="0" rIns="0" bIns="0" rtlCol="0" anchor="t"/>
          <a:lstStyle/>
          <a:p>
            <a:pPr marL="0" indent="0" algn="l">
              <a:lnSpc>
                <a:spcPts val="2650"/>
              </a:lnSpc>
              <a:buNone/>
            </a:pPr>
            <a:r>
              <a:rPr lang="en-US" sz="1650" dirty="0">
                <a:solidFill>
                  <a:srgbClr val="DCD7E5"/>
                </a:solidFill>
                <a:latin typeface="Heebo Light" pitchFamily="34" charset="0"/>
                <a:ea typeface="Heebo Light" pitchFamily="34" charset="-122"/>
                <a:cs typeface="Heebo Light" pitchFamily="34" charset="-120"/>
              </a:rPr>
              <a:t>Future development includes enveloping AI models for emotion detection and music recommendations, integrating biometric sensors for real-time emotional feedback, and creating APIs for seamless connectivity with leading music streaming platforms. Testing and refining the system in diverse real-world scenarios is also crucial.</a:t>
            </a:r>
            <a:endParaRPr lang="en-US" sz="1650" dirty="0"/>
          </a:p>
        </p:txBody>
      </p:sp>
      <p:sp>
        <p:nvSpPr>
          <p:cNvPr id="14" name="Rectangle 13">
            <a:extLst>
              <a:ext uri="{FF2B5EF4-FFF2-40B4-BE49-F238E27FC236}">
                <a16:creationId xmlns:a16="http://schemas.microsoft.com/office/drawing/2014/main" id="{A0AF3853-ED6A-8F7F-DE91-F3E14CEDE845}"/>
              </a:ext>
            </a:extLst>
          </p:cNvPr>
          <p:cNvSpPr/>
          <p:nvPr/>
        </p:nvSpPr>
        <p:spPr>
          <a:xfrm>
            <a:off x="114300" y="7762008"/>
            <a:ext cx="14401803" cy="363682"/>
          </a:xfrm>
          <a:prstGeom prst="rect">
            <a:avLst/>
          </a:prstGeom>
          <a:solidFill>
            <a:srgbClr val="0D0A2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95093"/>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F2F0F4"/>
                </a:solidFill>
                <a:latin typeface="Montserrat" pitchFamily="34" charset="0"/>
                <a:ea typeface="Montserrat" pitchFamily="34" charset="-122"/>
                <a:cs typeface="Montserrat" pitchFamily="34" charset="-120"/>
              </a:rPr>
              <a:t>Problem Addressed: Limitations of Existing Music Systems</a:t>
            </a:r>
            <a:endParaRPr lang="en-US" sz="4450" dirty="0"/>
          </a:p>
        </p:txBody>
      </p:sp>
      <p:sp>
        <p:nvSpPr>
          <p:cNvPr id="3" name="Text 1"/>
          <p:cNvSpPr/>
          <p:nvPr/>
        </p:nvSpPr>
        <p:spPr>
          <a:xfrm>
            <a:off x="793790" y="3679627"/>
            <a:ext cx="3954780" cy="354330"/>
          </a:xfrm>
          <a:prstGeom prst="rect">
            <a:avLst/>
          </a:prstGeom>
          <a:noFill/>
          <a:ln/>
        </p:spPr>
        <p:txBody>
          <a:bodyPr wrap="none" lIns="0" tIns="0" rIns="0" bIns="0" rtlCol="0" anchor="t"/>
          <a:lstStyle/>
          <a:p>
            <a:pPr marL="0" indent="0" algn="l">
              <a:lnSpc>
                <a:spcPts val="2750"/>
              </a:lnSpc>
              <a:buNone/>
            </a:pPr>
            <a:r>
              <a:rPr lang="en-US" sz="2200" dirty="0">
                <a:solidFill>
                  <a:srgbClr val="F2F0F4"/>
                </a:solidFill>
                <a:latin typeface="Montserrat" pitchFamily="34" charset="0"/>
                <a:ea typeface="Montserrat" pitchFamily="34" charset="-122"/>
                <a:cs typeface="Montserrat" pitchFamily="34" charset="-120"/>
              </a:rPr>
              <a:t>Inefficient Manual Selection</a:t>
            </a:r>
            <a:endParaRPr lang="en-US" sz="2200" dirty="0"/>
          </a:p>
        </p:txBody>
      </p:sp>
      <p:sp>
        <p:nvSpPr>
          <p:cNvPr id="4" name="Text 2"/>
          <p:cNvSpPr/>
          <p:nvPr/>
        </p:nvSpPr>
        <p:spPr>
          <a:xfrm>
            <a:off x="793790" y="4260771"/>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Current music systems often require users to manually select songs, which is not efficient or smooth.</a:t>
            </a:r>
            <a:endParaRPr lang="en-US" sz="1750" dirty="0"/>
          </a:p>
        </p:txBody>
      </p:sp>
      <p:sp>
        <p:nvSpPr>
          <p:cNvPr id="5" name="Text 3"/>
          <p:cNvSpPr/>
          <p:nvPr/>
        </p:nvSpPr>
        <p:spPr>
          <a:xfrm>
            <a:off x="7599521" y="3679627"/>
            <a:ext cx="4834057" cy="354330"/>
          </a:xfrm>
          <a:prstGeom prst="rect">
            <a:avLst/>
          </a:prstGeom>
          <a:noFill/>
          <a:ln/>
        </p:spPr>
        <p:txBody>
          <a:bodyPr wrap="none" lIns="0" tIns="0" rIns="0" bIns="0" rtlCol="0" anchor="t"/>
          <a:lstStyle/>
          <a:p>
            <a:pPr marL="0" indent="0" algn="l">
              <a:lnSpc>
                <a:spcPts val="2750"/>
              </a:lnSpc>
              <a:buNone/>
            </a:pPr>
            <a:r>
              <a:rPr lang="en-US" sz="2200" dirty="0">
                <a:solidFill>
                  <a:srgbClr val="F2F0F4"/>
                </a:solidFill>
                <a:latin typeface="Montserrat" pitchFamily="34" charset="0"/>
                <a:ea typeface="Montserrat" pitchFamily="34" charset="-122"/>
                <a:cs typeface="Montserrat" pitchFamily="34" charset="-120"/>
              </a:rPr>
              <a:t>Hard-Coded Mood-Based Playlists</a:t>
            </a:r>
            <a:endParaRPr lang="en-US" sz="2200" dirty="0"/>
          </a:p>
        </p:txBody>
      </p:sp>
      <p:sp>
        <p:nvSpPr>
          <p:cNvPr id="6" name="Text 4"/>
          <p:cNvSpPr/>
          <p:nvPr/>
        </p:nvSpPr>
        <p:spPr>
          <a:xfrm>
            <a:off x="7599521" y="4260771"/>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Existing mood-based playlists are based on hard-coded tags, not real-time emotional analysis, making them less agile.</a:t>
            </a:r>
            <a:endParaRPr lang="en-US" sz="1750" dirty="0"/>
          </a:p>
        </p:txBody>
      </p:sp>
      <p:sp>
        <p:nvSpPr>
          <p:cNvPr id="7" name="Text 5"/>
          <p:cNvSpPr/>
          <p:nvPr/>
        </p:nvSpPr>
        <p:spPr>
          <a:xfrm>
            <a:off x="793790" y="5445800"/>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Existing music platforms lack the ability to adjust to a person's emotional state in real-time. This system addresses these limitations by using AI to continuously analyze emotions and adjust the playlist accordingly, providing a more immersive and personalized experience.</a:t>
            </a:r>
            <a:endParaRPr lang="en-US" sz="1750" dirty="0"/>
          </a:p>
        </p:txBody>
      </p:sp>
      <p:sp>
        <p:nvSpPr>
          <p:cNvPr id="8" name="Rectangle 7">
            <a:extLst>
              <a:ext uri="{FF2B5EF4-FFF2-40B4-BE49-F238E27FC236}">
                <a16:creationId xmlns:a16="http://schemas.microsoft.com/office/drawing/2014/main" id="{351CA2A6-B050-7B39-5F39-9D8A58CBE261}"/>
              </a:ext>
            </a:extLst>
          </p:cNvPr>
          <p:cNvSpPr/>
          <p:nvPr/>
        </p:nvSpPr>
        <p:spPr>
          <a:xfrm>
            <a:off x="103909" y="7764510"/>
            <a:ext cx="14412194" cy="363682"/>
          </a:xfrm>
          <a:prstGeom prst="rect">
            <a:avLst/>
          </a:prstGeom>
          <a:solidFill>
            <a:srgbClr val="0D0A2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8396" y="725210"/>
            <a:ext cx="7680008" cy="1307306"/>
          </a:xfrm>
          <a:prstGeom prst="rect">
            <a:avLst/>
          </a:prstGeom>
          <a:noFill/>
          <a:ln/>
        </p:spPr>
        <p:txBody>
          <a:bodyPr wrap="square" lIns="0" tIns="0" rIns="0" bIns="0" rtlCol="0" anchor="t"/>
          <a:lstStyle/>
          <a:p>
            <a:pPr marL="0" indent="0" algn="l">
              <a:lnSpc>
                <a:spcPts val="5100"/>
              </a:lnSpc>
              <a:buNone/>
            </a:pPr>
            <a:r>
              <a:rPr lang="en-US" sz="4100" dirty="0">
                <a:solidFill>
                  <a:srgbClr val="F2F0F4"/>
                </a:solidFill>
                <a:latin typeface="Montserrat" pitchFamily="34" charset="0"/>
                <a:ea typeface="Montserrat" pitchFamily="34" charset="-122"/>
                <a:cs typeface="Montserrat" pitchFamily="34" charset="-120"/>
              </a:rPr>
              <a:t>Objective: Real-Time Emotion-Based Music</a:t>
            </a:r>
            <a:endParaRPr lang="en-US" sz="4100" dirty="0"/>
          </a:p>
        </p:txBody>
      </p:sp>
      <p:sp>
        <p:nvSpPr>
          <p:cNvPr id="4" name="Shape 1"/>
          <p:cNvSpPr/>
          <p:nvPr/>
        </p:nvSpPr>
        <p:spPr>
          <a:xfrm>
            <a:off x="6218396" y="2581394"/>
            <a:ext cx="470535" cy="470535"/>
          </a:xfrm>
          <a:prstGeom prst="roundRect">
            <a:avLst>
              <a:gd name="adj" fmla="val 18668"/>
            </a:avLst>
          </a:prstGeom>
          <a:solidFill>
            <a:srgbClr val="31136C"/>
          </a:solidFill>
          <a:ln w="7620">
            <a:solidFill>
              <a:srgbClr val="4A2C85"/>
            </a:solidFill>
            <a:prstDash val="solid"/>
          </a:ln>
        </p:spPr>
      </p:sp>
      <p:pic>
        <p:nvPicPr>
          <p:cNvPr id="5" name="Image 1" descr="preencoded.png"/>
          <p:cNvPicPr>
            <a:picLocks noChangeAspect="1"/>
          </p:cNvPicPr>
          <p:nvPr/>
        </p:nvPicPr>
        <p:blipFill>
          <a:blip r:embed="rId4"/>
          <a:stretch>
            <a:fillRect/>
          </a:stretch>
        </p:blipFill>
        <p:spPr>
          <a:xfrm>
            <a:off x="6296858" y="2620625"/>
            <a:ext cx="313611" cy="392073"/>
          </a:xfrm>
          <a:prstGeom prst="rect">
            <a:avLst/>
          </a:prstGeom>
        </p:spPr>
      </p:pic>
      <p:sp>
        <p:nvSpPr>
          <p:cNvPr id="6" name="Text 2"/>
          <p:cNvSpPr/>
          <p:nvPr/>
        </p:nvSpPr>
        <p:spPr>
          <a:xfrm>
            <a:off x="6898005" y="2581394"/>
            <a:ext cx="3055858" cy="653653"/>
          </a:xfrm>
          <a:prstGeom prst="rect">
            <a:avLst/>
          </a:prstGeom>
          <a:noFill/>
          <a:ln/>
        </p:spPr>
        <p:txBody>
          <a:bodyPr wrap="square" lIns="0" tIns="0" rIns="0" bIns="0" rtlCol="0" anchor="t"/>
          <a:lstStyle/>
          <a:p>
            <a:pPr marL="0" indent="0" algn="l">
              <a:lnSpc>
                <a:spcPts val="2550"/>
              </a:lnSpc>
              <a:buNone/>
            </a:pPr>
            <a:r>
              <a:rPr lang="en-US" sz="2050" dirty="0">
                <a:solidFill>
                  <a:srgbClr val="DCD7E5"/>
                </a:solidFill>
                <a:latin typeface="Montserrat" pitchFamily="34" charset="0"/>
                <a:ea typeface="Montserrat" pitchFamily="34" charset="-122"/>
                <a:cs typeface="Montserrat" pitchFamily="34" charset="-120"/>
              </a:rPr>
              <a:t>Identify Emotional Conditions</a:t>
            </a:r>
            <a:endParaRPr lang="en-US" sz="2050" dirty="0"/>
          </a:p>
        </p:txBody>
      </p:sp>
      <p:sp>
        <p:nvSpPr>
          <p:cNvPr id="7" name="Text 3"/>
          <p:cNvSpPr/>
          <p:nvPr/>
        </p:nvSpPr>
        <p:spPr>
          <a:xfrm>
            <a:off x="6898005" y="3360420"/>
            <a:ext cx="3055858" cy="1338739"/>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Establish an AI-based music system for identifying users' emotional conditions in real-time.</a:t>
            </a:r>
            <a:endParaRPr lang="en-US" sz="1600" dirty="0"/>
          </a:p>
        </p:txBody>
      </p:sp>
      <p:sp>
        <p:nvSpPr>
          <p:cNvPr id="8" name="Shape 4"/>
          <p:cNvSpPr/>
          <p:nvPr/>
        </p:nvSpPr>
        <p:spPr>
          <a:xfrm>
            <a:off x="10162937" y="2581394"/>
            <a:ext cx="470535" cy="470535"/>
          </a:xfrm>
          <a:prstGeom prst="roundRect">
            <a:avLst>
              <a:gd name="adj" fmla="val 18668"/>
            </a:avLst>
          </a:prstGeom>
          <a:solidFill>
            <a:srgbClr val="31136C"/>
          </a:solidFill>
          <a:ln w="7620">
            <a:solidFill>
              <a:srgbClr val="4A2C85"/>
            </a:solidFill>
            <a:prstDash val="solid"/>
          </a:ln>
        </p:spPr>
      </p:sp>
      <p:pic>
        <p:nvPicPr>
          <p:cNvPr id="9" name="Image 2" descr="preencoded.png"/>
          <p:cNvPicPr>
            <a:picLocks noChangeAspect="1"/>
          </p:cNvPicPr>
          <p:nvPr/>
        </p:nvPicPr>
        <p:blipFill>
          <a:blip r:embed="rId5"/>
          <a:stretch>
            <a:fillRect/>
          </a:stretch>
        </p:blipFill>
        <p:spPr>
          <a:xfrm>
            <a:off x="10241399" y="2620625"/>
            <a:ext cx="313611" cy="392073"/>
          </a:xfrm>
          <a:prstGeom prst="rect">
            <a:avLst/>
          </a:prstGeom>
        </p:spPr>
      </p:pic>
      <p:sp>
        <p:nvSpPr>
          <p:cNvPr id="10" name="Text 5"/>
          <p:cNvSpPr/>
          <p:nvPr/>
        </p:nvSpPr>
        <p:spPr>
          <a:xfrm>
            <a:off x="10842546" y="2581394"/>
            <a:ext cx="3055858" cy="653653"/>
          </a:xfrm>
          <a:prstGeom prst="rect">
            <a:avLst/>
          </a:prstGeom>
          <a:noFill/>
          <a:ln/>
        </p:spPr>
        <p:txBody>
          <a:bodyPr wrap="square" lIns="0" tIns="0" rIns="0" bIns="0" rtlCol="0" anchor="t"/>
          <a:lstStyle/>
          <a:p>
            <a:pPr marL="0" indent="0" algn="l">
              <a:lnSpc>
                <a:spcPts val="2550"/>
              </a:lnSpc>
              <a:buNone/>
            </a:pPr>
            <a:r>
              <a:rPr lang="en-US" sz="2050" dirty="0">
                <a:solidFill>
                  <a:srgbClr val="DCD7E5"/>
                </a:solidFill>
                <a:latin typeface="Montserrat" pitchFamily="34" charset="0"/>
                <a:ea typeface="Montserrat" pitchFamily="34" charset="-122"/>
                <a:cs typeface="Montserrat" pitchFamily="34" charset="-120"/>
              </a:rPr>
              <a:t>Curate Corresponding Playlists</a:t>
            </a:r>
            <a:endParaRPr lang="en-US" sz="2050" dirty="0"/>
          </a:p>
        </p:txBody>
      </p:sp>
      <p:sp>
        <p:nvSpPr>
          <p:cNvPr id="11" name="Text 6"/>
          <p:cNvSpPr/>
          <p:nvPr/>
        </p:nvSpPr>
        <p:spPr>
          <a:xfrm>
            <a:off x="10842546" y="3360420"/>
            <a:ext cx="3055858" cy="1004054"/>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Collect and play a playlist of music that corresponds to the user's current emotional state.</a:t>
            </a:r>
            <a:endParaRPr lang="en-US" sz="1600" dirty="0"/>
          </a:p>
        </p:txBody>
      </p:sp>
      <p:sp>
        <p:nvSpPr>
          <p:cNvPr id="12" name="Shape 7"/>
          <p:cNvSpPr/>
          <p:nvPr/>
        </p:nvSpPr>
        <p:spPr>
          <a:xfrm>
            <a:off x="6218396" y="5143500"/>
            <a:ext cx="470535" cy="470535"/>
          </a:xfrm>
          <a:prstGeom prst="roundRect">
            <a:avLst>
              <a:gd name="adj" fmla="val 18668"/>
            </a:avLst>
          </a:prstGeom>
          <a:solidFill>
            <a:srgbClr val="31136C"/>
          </a:solidFill>
          <a:ln w="7620">
            <a:solidFill>
              <a:srgbClr val="4A2C85"/>
            </a:solidFill>
            <a:prstDash val="solid"/>
          </a:ln>
        </p:spPr>
      </p:sp>
      <p:pic>
        <p:nvPicPr>
          <p:cNvPr id="13" name="Image 3" descr="preencoded.png"/>
          <p:cNvPicPr>
            <a:picLocks noChangeAspect="1"/>
          </p:cNvPicPr>
          <p:nvPr/>
        </p:nvPicPr>
        <p:blipFill>
          <a:blip r:embed="rId6"/>
          <a:stretch>
            <a:fillRect/>
          </a:stretch>
        </p:blipFill>
        <p:spPr>
          <a:xfrm>
            <a:off x="6296858" y="5182731"/>
            <a:ext cx="313611" cy="392073"/>
          </a:xfrm>
          <a:prstGeom prst="rect">
            <a:avLst/>
          </a:prstGeom>
        </p:spPr>
      </p:pic>
      <p:sp>
        <p:nvSpPr>
          <p:cNvPr id="14" name="Text 8"/>
          <p:cNvSpPr/>
          <p:nvPr/>
        </p:nvSpPr>
        <p:spPr>
          <a:xfrm>
            <a:off x="6898005" y="5143500"/>
            <a:ext cx="2636996" cy="326827"/>
          </a:xfrm>
          <a:prstGeom prst="rect">
            <a:avLst/>
          </a:prstGeom>
          <a:noFill/>
          <a:ln/>
        </p:spPr>
        <p:txBody>
          <a:bodyPr wrap="none" lIns="0" tIns="0" rIns="0" bIns="0" rtlCol="0" anchor="t"/>
          <a:lstStyle/>
          <a:p>
            <a:pPr marL="0" indent="0" algn="l">
              <a:lnSpc>
                <a:spcPts val="2550"/>
              </a:lnSpc>
              <a:buNone/>
            </a:pPr>
            <a:r>
              <a:rPr lang="en-US" sz="2050" dirty="0">
                <a:solidFill>
                  <a:srgbClr val="DCD7E5"/>
                </a:solidFill>
                <a:latin typeface="Montserrat" pitchFamily="34" charset="0"/>
                <a:ea typeface="Montserrat" pitchFamily="34" charset="-122"/>
                <a:cs typeface="Montserrat" pitchFamily="34" charset="-120"/>
              </a:rPr>
              <a:t>Continuous Analysis</a:t>
            </a:r>
            <a:endParaRPr lang="en-US" sz="2050" dirty="0"/>
          </a:p>
        </p:txBody>
      </p:sp>
      <p:sp>
        <p:nvSpPr>
          <p:cNvPr id="15" name="Text 9"/>
          <p:cNvSpPr/>
          <p:nvPr/>
        </p:nvSpPr>
        <p:spPr>
          <a:xfrm>
            <a:off x="6898005" y="5595699"/>
            <a:ext cx="7000399" cy="669369"/>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Use AI, IoT sensors, and deep learning algorithms to continuously analyze emotions and adjust the playlist.</a:t>
            </a:r>
            <a:endParaRPr lang="en-US" sz="1600" dirty="0"/>
          </a:p>
        </p:txBody>
      </p:sp>
      <p:sp>
        <p:nvSpPr>
          <p:cNvPr id="16" name="Text 10"/>
          <p:cNvSpPr/>
          <p:nvPr/>
        </p:nvSpPr>
        <p:spPr>
          <a:xfrm>
            <a:off x="6218396" y="6500336"/>
            <a:ext cx="7680008" cy="1004054"/>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The primary objective is to create a system that identifies users' emotional states in real-time and plays music that matches those emotions. This eliminates the need for manual selection and provides a personalized music experience.</a:t>
            </a:r>
            <a:endParaRPr lang="en-US" sz="1600" dirty="0"/>
          </a:p>
        </p:txBody>
      </p:sp>
      <p:sp>
        <p:nvSpPr>
          <p:cNvPr id="17" name="Rectangle 16">
            <a:extLst>
              <a:ext uri="{FF2B5EF4-FFF2-40B4-BE49-F238E27FC236}">
                <a16:creationId xmlns:a16="http://schemas.microsoft.com/office/drawing/2014/main" id="{CD38100B-D609-CA2E-D6BE-9DFF9D74976E}"/>
              </a:ext>
            </a:extLst>
          </p:cNvPr>
          <p:cNvSpPr/>
          <p:nvPr/>
        </p:nvSpPr>
        <p:spPr>
          <a:xfrm>
            <a:off x="5642265" y="7762008"/>
            <a:ext cx="8873838" cy="363682"/>
          </a:xfrm>
          <a:prstGeom prst="rect">
            <a:avLst/>
          </a:prstGeom>
          <a:solidFill>
            <a:srgbClr val="0D0A2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82704" y="536377"/>
            <a:ext cx="8262818" cy="609600"/>
          </a:xfrm>
          <a:prstGeom prst="rect">
            <a:avLst/>
          </a:prstGeom>
          <a:noFill/>
          <a:ln/>
        </p:spPr>
        <p:txBody>
          <a:bodyPr wrap="none" lIns="0" tIns="0" rIns="0" bIns="0" rtlCol="0" anchor="t"/>
          <a:lstStyle/>
          <a:p>
            <a:pPr marL="0" indent="0" algn="l">
              <a:lnSpc>
                <a:spcPts val="4800"/>
              </a:lnSpc>
              <a:buNone/>
            </a:pPr>
            <a:r>
              <a:rPr lang="en-US" sz="3800" dirty="0">
                <a:solidFill>
                  <a:srgbClr val="F2F0F4"/>
                </a:solidFill>
                <a:latin typeface="Montserrat" pitchFamily="34" charset="0"/>
                <a:ea typeface="Montserrat" pitchFamily="34" charset="-122"/>
                <a:cs typeface="Montserrat" pitchFamily="34" charset="-120"/>
              </a:rPr>
              <a:t>State of the Art and Research Gap</a:t>
            </a:r>
            <a:endParaRPr lang="en-US" sz="3800" dirty="0"/>
          </a:p>
        </p:txBody>
      </p:sp>
      <p:sp>
        <p:nvSpPr>
          <p:cNvPr id="3" name="Shape 1"/>
          <p:cNvSpPr/>
          <p:nvPr/>
        </p:nvSpPr>
        <p:spPr>
          <a:xfrm>
            <a:off x="682704" y="1536144"/>
            <a:ext cx="13264991" cy="5320189"/>
          </a:xfrm>
          <a:prstGeom prst="roundRect">
            <a:avLst>
              <a:gd name="adj" fmla="val 1540"/>
            </a:avLst>
          </a:prstGeom>
          <a:noFill/>
          <a:ln w="7620">
            <a:solidFill>
              <a:srgbClr val="FFFFFF">
                <a:alpha val="24000"/>
              </a:srgbClr>
            </a:solidFill>
            <a:prstDash val="solid"/>
          </a:ln>
        </p:spPr>
      </p:sp>
      <p:sp>
        <p:nvSpPr>
          <p:cNvPr id="4" name="Shape 2"/>
          <p:cNvSpPr/>
          <p:nvPr/>
        </p:nvSpPr>
        <p:spPr>
          <a:xfrm>
            <a:off x="690324" y="1543764"/>
            <a:ext cx="13248323" cy="561499"/>
          </a:xfrm>
          <a:prstGeom prst="rect">
            <a:avLst/>
          </a:prstGeom>
          <a:solidFill>
            <a:srgbClr val="FFFFFF">
              <a:alpha val="4000"/>
            </a:srgbClr>
          </a:solidFill>
          <a:ln/>
        </p:spPr>
      </p:sp>
      <p:sp>
        <p:nvSpPr>
          <p:cNvPr id="5" name="Text 3"/>
          <p:cNvSpPr/>
          <p:nvPr/>
        </p:nvSpPr>
        <p:spPr>
          <a:xfrm>
            <a:off x="887016" y="1668423"/>
            <a:ext cx="4021693" cy="312182"/>
          </a:xfrm>
          <a:prstGeom prst="rect">
            <a:avLst/>
          </a:prstGeom>
          <a:noFill/>
          <a:ln/>
        </p:spPr>
        <p:txBody>
          <a:bodyPr wrap="non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Patent Number</a:t>
            </a:r>
            <a:endParaRPr lang="en-US" sz="1500" dirty="0"/>
          </a:p>
        </p:txBody>
      </p:sp>
      <p:sp>
        <p:nvSpPr>
          <p:cNvPr id="6" name="Text 4"/>
          <p:cNvSpPr/>
          <p:nvPr/>
        </p:nvSpPr>
        <p:spPr>
          <a:xfrm>
            <a:off x="5306378" y="1668423"/>
            <a:ext cx="4017883" cy="312182"/>
          </a:xfrm>
          <a:prstGeom prst="rect">
            <a:avLst/>
          </a:prstGeom>
          <a:noFill/>
          <a:ln/>
        </p:spPr>
        <p:txBody>
          <a:bodyPr wrap="non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Title</a:t>
            </a:r>
            <a:endParaRPr lang="en-US" sz="1500" dirty="0"/>
          </a:p>
        </p:txBody>
      </p:sp>
      <p:sp>
        <p:nvSpPr>
          <p:cNvPr id="7" name="Text 5"/>
          <p:cNvSpPr/>
          <p:nvPr/>
        </p:nvSpPr>
        <p:spPr>
          <a:xfrm>
            <a:off x="9721929" y="1668423"/>
            <a:ext cx="4021693" cy="312182"/>
          </a:xfrm>
          <a:prstGeom prst="rect">
            <a:avLst/>
          </a:prstGeom>
          <a:noFill/>
          <a:ln/>
        </p:spPr>
        <p:txBody>
          <a:bodyPr wrap="non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Difference</a:t>
            </a:r>
            <a:endParaRPr lang="en-US" sz="1500" dirty="0"/>
          </a:p>
        </p:txBody>
      </p:sp>
      <p:sp>
        <p:nvSpPr>
          <p:cNvPr id="8" name="Shape 6"/>
          <p:cNvSpPr/>
          <p:nvPr/>
        </p:nvSpPr>
        <p:spPr>
          <a:xfrm>
            <a:off x="690324" y="2105263"/>
            <a:ext cx="13248323" cy="1185863"/>
          </a:xfrm>
          <a:prstGeom prst="rect">
            <a:avLst/>
          </a:prstGeom>
          <a:solidFill>
            <a:srgbClr val="000000">
              <a:alpha val="4000"/>
            </a:srgbClr>
          </a:solidFill>
          <a:ln/>
        </p:spPr>
      </p:sp>
      <p:sp>
        <p:nvSpPr>
          <p:cNvPr id="9" name="Text 7"/>
          <p:cNvSpPr/>
          <p:nvPr/>
        </p:nvSpPr>
        <p:spPr>
          <a:xfrm>
            <a:off x="887016" y="2229922"/>
            <a:ext cx="4021693" cy="312182"/>
          </a:xfrm>
          <a:prstGeom prst="rect">
            <a:avLst/>
          </a:prstGeom>
          <a:noFill/>
          <a:ln/>
        </p:spPr>
        <p:txBody>
          <a:bodyPr wrap="non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US10286654B1</a:t>
            </a:r>
            <a:endParaRPr lang="en-US" sz="1500" dirty="0"/>
          </a:p>
        </p:txBody>
      </p:sp>
      <p:sp>
        <p:nvSpPr>
          <p:cNvPr id="10" name="Text 8"/>
          <p:cNvSpPr/>
          <p:nvPr/>
        </p:nvSpPr>
        <p:spPr>
          <a:xfrm>
            <a:off x="5306378" y="2229922"/>
            <a:ext cx="4017883" cy="624364"/>
          </a:xfrm>
          <a:prstGeom prst="rect">
            <a:avLst/>
          </a:prstGeom>
          <a:noFill/>
          <a:ln/>
        </p:spPr>
        <p:txBody>
          <a:bodyPr wrap="squar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Emotion Recognition System for Music Recommendation</a:t>
            </a:r>
            <a:endParaRPr lang="en-US" sz="1500" dirty="0"/>
          </a:p>
        </p:txBody>
      </p:sp>
      <p:sp>
        <p:nvSpPr>
          <p:cNvPr id="11" name="Text 9"/>
          <p:cNvSpPr/>
          <p:nvPr/>
        </p:nvSpPr>
        <p:spPr>
          <a:xfrm>
            <a:off x="9721929" y="2229922"/>
            <a:ext cx="4021693" cy="936546"/>
          </a:xfrm>
          <a:prstGeom prst="rect">
            <a:avLst/>
          </a:prstGeom>
          <a:noFill/>
          <a:ln/>
        </p:spPr>
        <p:txBody>
          <a:bodyPr wrap="squar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Integrates voice modulation analysis, biometric tracking, and real-time adaptive playlist management.</a:t>
            </a:r>
            <a:endParaRPr lang="en-US" sz="1500" dirty="0"/>
          </a:p>
        </p:txBody>
      </p:sp>
      <p:sp>
        <p:nvSpPr>
          <p:cNvPr id="12" name="Shape 10"/>
          <p:cNvSpPr/>
          <p:nvPr/>
        </p:nvSpPr>
        <p:spPr>
          <a:xfrm>
            <a:off x="690324" y="3291126"/>
            <a:ext cx="13248323" cy="1185863"/>
          </a:xfrm>
          <a:prstGeom prst="rect">
            <a:avLst/>
          </a:prstGeom>
          <a:solidFill>
            <a:srgbClr val="FFFFFF">
              <a:alpha val="4000"/>
            </a:srgbClr>
          </a:solidFill>
          <a:ln/>
        </p:spPr>
      </p:sp>
      <p:sp>
        <p:nvSpPr>
          <p:cNvPr id="13" name="Text 11"/>
          <p:cNvSpPr/>
          <p:nvPr/>
        </p:nvSpPr>
        <p:spPr>
          <a:xfrm>
            <a:off x="887016" y="3415784"/>
            <a:ext cx="4021693" cy="312182"/>
          </a:xfrm>
          <a:prstGeom prst="rect">
            <a:avLst/>
          </a:prstGeom>
          <a:noFill/>
          <a:ln/>
        </p:spPr>
        <p:txBody>
          <a:bodyPr wrap="non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US9876543B2</a:t>
            </a:r>
            <a:endParaRPr lang="en-US" sz="1500" dirty="0"/>
          </a:p>
        </p:txBody>
      </p:sp>
      <p:sp>
        <p:nvSpPr>
          <p:cNvPr id="14" name="Text 12"/>
          <p:cNvSpPr/>
          <p:nvPr/>
        </p:nvSpPr>
        <p:spPr>
          <a:xfrm>
            <a:off x="5306378" y="3415784"/>
            <a:ext cx="4017883" cy="312182"/>
          </a:xfrm>
          <a:prstGeom prst="rect">
            <a:avLst/>
          </a:prstGeom>
          <a:noFill/>
          <a:ln/>
        </p:spPr>
        <p:txBody>
          <a:bodyPr wrap="non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AI-Powered Music Selection</a:t>
            </a:r>
            <a:endParaRPr lang="en-US" sz="1500" dirty="0"/>
          </a:p>
        </p:txBody>
      </p:sp>
      <p:sp>
        <p:nvSpPr>
          <p:cNvPr id="15" name="Text 13"/>
          <p:cNvSpPr/>
          <p:nvPr/>
        </p:nvSpPr>
        <p:spPr>
          <a:xfrm>
            <a:off x="9721929" y="3415784"/>
            <a:ext cx="4021693" cy="936546"/>
          </a:xfrm>
          <a:prstGeom prst="rect">
            <a:avLst/>
          </a:prstGeom>
          <a:noFill/>
          <a:ln/>
        </p:spPr>
        <p:txBody>
          <a:bodyPr wrap="squar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Works autonomously, continuously adapting based on real-time biometric and emotional inputs.</a:t>
            </a:r>
            <a:endParaRPr lang="en-US" sz="1500" dirty="0"/>
          </a:p>
        </p:txBody>
      </p:sp>
      <p:sp>
        <p:nvSpPr>
          <p:cNvPr id="16" name="Shape 14"/>
          <p:cNvSpPr/>
          <p:nvPr/>
        </p:nvSpPr>
        <p:spPr>
          <a:xfrm>
            <a:off x="690324" y="4476988"/>
            <a:ext cx="13248323" cy="1185863"/>
          </a:xfrm>
          <a:prstGeom prst="rect">
            <a:avLst/>
          </a:prstGeom>
          <a:solidFill>
            <a:srgbClr val="000000">
              <a:alpha val="4000"/>
            </a:srgbClr>
          </a:solidFill>
          <a:ln/>
        </p:spPr>
      </p:sp>
      <p:sp>
        <p:nvSpPr>
          <p:cNvPr id="17" name="Text 15"/>
          <p:cNvSpPr/>
          <p:nvPr/>
        </p:nvSpPr>
        <p:spPr>
          <a:xfrm>
            <a:off x="887016" y="4601647"/>
            <a:ext cx="4021693" cy="312182"/>
          </a:xfrm>
          <a:prstGeom prst="rect">
            <a:avLst/>
          </a:prstGeom>
          <a:noFill/>
          <a:ln/>
        </p:spPr>
        <p:txBody>
          <a:bodyPr wrap="non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JP5567893B2</a:t>
            </a:r>
            <a:endParaRPr lang="en-US" sz="1500" dirty="0"/>
          </a:p>
        </p:txBody>
      </p:sp>
      <p:sp>
        <p:nvSpPr>
          <p:cNvPr id="18" name="Text 16"/>
          <p:cNvSpPr/>
          <p:nvPr/>
        </p:nvSpPr>
        <p:spPr>
          <a:xfrm>
            <a:off x="5306378" y="4601647"/>
            <a:ext cx="4017883" cy="312182"/>
          </a:xfrm>
          <a:prstGeom prst="rect">
            <a:avLst/>
          </a:prstGeom>
          <a:noFill/>
          <a:ln/>
        </p:spPr>
        <p:txBody>
          <a:bodyPr wrap="non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Adaptive Music Recommendation System</a:t>
            </a:r>
            <a:endParaRPr lang="en-US" sz="1500" dirty="0"/>
          </a:p>
        </p:txBody>
      </p:sp>
      <p:sp>
        <p:nvSpPr>
          <p:cNvPr id="19" name="Text 17"/>
          <p:cNvSpPr/>
          <p:nvPr/>
        </p:nvSpPr>
        <p:spPr>
          <a:xfrm>
            <a:off x="9721929" y="4601647"/>
            <a:ext cx="4021693" cy="936546"/>
          </a:xfrm>
          <a:prstGeom prst="rect">
            <a:avLst/>
          </a:prstGeom>
          <a:noFill/>
          <a:ln/>
        </p:spPr>
        <p:txBody>
          <a:bodyPr wrap="squar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Works dynamically in real-time, detecting immediate emotions and changing the playlist instantly.</a:t>
            </a:r>
            <a:endParaRPr lang="en-US" sz="1500" dirty="0"/>
          </a:p>
        </p:txBody>
      </p:sp>
      <p:sp>
        <p:nvSpPr>
          <p:cNvPr id="20" name="Shape 18"/>
          <p:cNvSpPr/>
          <p:nvPr/>
        </p:nvSpPr>
        <p:spPr>
          <a:xfrm>
            <a:off x="690324" y="5662851"/>
            <a:ext cx="13248323" cy="1185863"/>
          </a:xfrm>
          <a:prstGeom prst="rect">
            <a:avLst/>
          </a:prstGeom>
          <a:solidFill>
            <a:srgbClr val="FFFFFF">
              <a:alpha val="4000"/>
            </a:srgbClr>
          </a:solidFill>
          <a:ln/>
        </p:spPr>
      </p:sp>
      <p:sp>
        <p:nvSpPr>
          <p:cNvPr id="21" name="Text 19"/>
          <p:cNvSpPr/>
          <p:nvPr/>
        </p:nvSpPr>
        <p:spPr>
          <a:xfrm>
            <a:off x="887016" y="5787509"/>
            <a:ext cx="4021693" cy="312182"/>
          </a:xfrm>
          <a:prstGeom prst="rect">
            <a:avLst/>
          </a:prstGeom>
          <a:noFill/>
          <a:ln/>
        </p:spPr>
        <p:txBody>
          <a:bodyPr wrap="non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US5067890A</a:t>
            </a:r>
            <a:endParaRPr lang="en-US" sz="1500" dirty="0"/>
          </a:p>
        </p:txBody>
      </p:sp>
      <p:sp>
        <p:nvSpPr>
          <p:cNvPr id="22" name="Text 20"/>
          <p:cNvSpPr/>
          <p:nvPr/>
        </p:nvSpPr>
        <p:spPr>
          <a:xfrm>
            <a:off x="5306378" y="5787509"/>
            <a:ext cx="4017883" cy="312182"/>
          </a:xfrm>
          <a:prstGeom prst="rect">
            <a:avLst/>
          </a:prstGeom>
          <a:noFill/>
          <a:ln/>
        </p:spPr>
        <p:txBody>
          <a:bodyPr wrap="non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Voice-Based Mood Analysis</a:t>
            </a:r>
            <a:endParaRPr lang="en-US" sz="1500" dirty="0"/>
          </a:p>
        </p:txBody>
      </p:sp>
      <p:sp>
        <p:nvSpPr>
          <p:cNvPr id="23" name="Text 21"/>
          <p:cNvSpPr/>
          <p:nvPr/>
        </p:nvSpPr>
        <p:spPr>
          <a:xfrm>
            <a:off x="9721929" y="5787509"/>
            <a:ext cx="4021693" cy="936546"/>
          </a:xfrm>
          <a:prstGeom prst="rect">
            <a:avLst/>
          </a:prstGeom>
          <a:noFill/>
          <a:ln/>
        </p:spPr>
        <p:txBody>
          <a:bodyPr wrap="squar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Combines multiple data points (facial, voice, and biometric) for higher accuracy and seamless automation.</a:t>
            </a:r>
            <a:endParaRPr lang="en-US" sz="1500" dirty="0"/>
          </a:p>
        </p:txBody>
      </p:sp>
      <p:sp>
        <p:nvSpPr>
          <p:cNvPr id="24" name="Text 22"/>
          <p:cNvSpPr/>
          <p:nvPr/>
        </p:nvSpPr>
        <p:spPr>
          <a:xfrm>
            <a:off x="682704" y="7075765"/>
            <a:ext cx="13264991" cy="624364"/>
          </a:xfrm>
          <a:prstGeom prst="rect">
            <a:avLst/>
          </a:prstGeom>
          <a:noFill/>
          <a:ln/>
        </p:spPr>
        <p:txBody>
          <a:bodyPr wrap="square" lIns="0" tIns="0" rIns="0" bIns="0" rtlCol="0" anchor="t"/>
          <a:lstStyle/>
          <a:p>
            <a:pPr marL="0" indent="0" algn="l">
              <a:lnSpc>
                <a:spcPts val="2450"/>
              </a:lnSpc>
              <a:buNone/>
            </a:pPr>
            <a:r>
              <a:rPr lang="en-US" sz="1500" dirty="0">
                <a:solidFill>
                  <a:srgbClr val="DCD7E5"/>
                </a:solidFill>
                <a:latin typeface="Heebo Light" pitchFamily="34" charset="0"/>
                <a:ea typeface="Heebo Light" pitchFamily="34" charset="-122"/>
                <a:cs typeface="Heebo Light" pitchFamily="34" charset="-120"/>
              </a:rPr>
              <a:t>While existing systems analyze facial expressions or voice tones, this system enhances these methods by integrating voice modulation analysis, biometric tracking, and real-time adaptive playlist management for a highly dynamic experience.</a:t>
            </a:r>
            <a:endParaRPr lang="en-US" sz="1500" dirty="0"/>
          </a:p>
        </p:txBody>
      </p:sp>
      <p:sp>
        <p:nvSpPr>
          <p:cNvPr id="25" name="Rectangle 24">
            <a:extLst>
              <a:ext uri="{FF2B5EF4-FFF2-40B4-BE49-F238E27FC236}">
                <a16:creationId xmlns:a16="http://schemas.microsoft.com/office/drawing/2014/main" id="{08B61425-AC86-9B7F-9687-6759B965B576}"/>
              </a:ext>
            </a:extLst>
          </p:cNvPr>
          <p:cNvSpPr/>
          <p:nvPr/>
        </p:nvSpPr>
        <p:spPr>
          <a:xfrm>
            <a:off x="114300" y="7762008"/>
            <a:ext cx="14401803" cy="363682"/>
          </a:xfrm>
          <a:prstGeom prst="rect">
            <a:avLst/>
          </a:prstGeom>
          <a:solidFill>
            <a:srgbClr val="0D0A2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88738"/>
          </a:xfrm>
          <a:prstGeom prst="rect">
            <a:avLst/>
          </a:prstGeom>
        </p:spPr>
      </p:pic>
      <p:sp>
        <p:nvSpPr>
          <p:cNvPr id="3" name="Text 0"/>
          <p:cNvSpPr/>
          <p:nvPr/>
        </p:nvSpPr>
        <p:spPr>
          <a:xfrm>
            <a:off x="640794" y="2792254"/>
            <a:ext cx="8458795" cy="572214"/>
          </a:xfrm>
          <a:prstGeom prst="rect">
            <a:avLst/>
          </a:prstGeom>
          <a:noFill/>
          <a:ln/>
        </p:spPr>
        <p:txBody>
          <a:bodyPr wrap="none" lIns="0" tIns="0" rIns="0" bIns="0" rtlCol="0" anchor="t"/>
          <a:lstStyle/>
          <a:p>
            <a:pPr marL="0" indent="0" algn="l">
              <a:lnSpc>
                <a:spcPts val="4500"/>
              </a:lnSpc>
              <a:buNone/>
            </a:pPr>
            <a:r>
              <a:rPr lang="en-US" sz="3600" dirty="0">
                <a:solidFill>
                  <a:srgbClr val="F2F0F4"/>
                </a:solidFill>
                <a:latin typeface="Montserrat" pitchFamily="34" charset="0"/>
                <a:ea typeface="Montserrat" pitchFamily="34" charset="-122"/>
                <a:cs typeface="Montserrat" pitchFamily="34" charset="-120"/>
              </a:rPr>
              <a:t>Key Components and Functionalities</a:t>
            </a:r>
            <a:endParaRPr lang="en-US" sz="3600" dirty="0"/>
          </a:p>
        </p:txBody>
      </p:sp>
      <p:pic>
        <p:nvPicPr>
          <p:cNvPr id="4" name="Image 1" descr="preencoded.png"/>
          <p:cNvPicPr>
            <a:picLocks noChangeAspect="1"/>
          </p:cNvPicPr>
          <p:nvPr/>
        </p:nvPicPr>
        <p:blipFill>
          <a:blip r:embed="rId4"/>
          <a:stretch>
            <a:fillRect/>
          </a:stretch>
        </p:blipFill>
        <p:spPr>
          <a:xfrm>
            <a:off x="640794" y="3639026"/>
            <a:ext cx="915472" cy="1098590"/>
          </a:xfrm>
          <a:prstGeom prst="rect">
            <a:avLst/>
          </a:prstGeom>
        </p:spPr>
      </p:pic>
      <p:sp>
        <p:nvSpPr>
          <p:cNvPr id="5" name="Text 1"/>
          <p:cNvSpPr/>
          <p:nvPr/>
        </p:nvSpPr>
        <p:spPr>
          <a:xfrm>
            <a:off x="1830824" y="3822025"/>
            <a:ext cx="3118009" cy="285988"/>
          </a:xfrm>
          <a:prstGeom prst="rect">
            <a:avLst/>
          </a:prstGeom>
          <a:noFill/>
          <a:ln/>
        </p:spPr>
        <p:txBody>
          <a:bodyPr wrap="none" lIns="0" tIns="0" rIns="0" bIns="0" rtlCol="0" anchor="t"/>
          <a:lstStyle/>
          <a:p>
            <a:pPr marL="0" indent="0" algn="l">
              <a:lnSpc>
                <a:spcPts val="2250"/>
              </a:lnSpc>
              <a:buNone/>
            </a:pPr>
            <a:r>
              <a:rPr lang="en-US" sz="1800" dirty="0">
                <a:solidFill>
                  <a:srgbClr val="DCD7E5"/>
                </a:solidFill>
                <a:latin typeface="Montserrat" pitchFamily="34" charset="0"/>
                <a:ea typeface="Montserrat" pitchFamily="34" charset="-122"/>
                <a:cs typeface="Montserrat" pitchFamily="34" charset="-120"/>
              </a:rPr>
              <a:t>Emotion Detection Module</a:t>
            </a:r>
            <a:endParaRPr lang="en-US" sz="1800" dirty="0"/>
          </a:p>
        </p:txBody>
      </p:sp>
      <p:sp>
        <p:nvSpPr>
          <p:cNvPr id="6" name="Text 2"/>
          <p:cNvSpPr/>
          <p:nvPr/>
        </p:nvSpPr>
        <p:spPr>
          <a:xfrm>
            <a:off x="1830824" y="4217789"/>
            <a:ext cx="12158782" cy="292894"/>
          </a:xfrm>
          <a:prstGeom prst="rect">
            <a:avLst/>
          </a:prstGeom>
          <a:noFill/>
          <a:ln/>
        </p:spPr>
        <p:txBody>
          <a:bodyPr wrap="none" lIns="0" tIns="0" rIns="0" bIns="0" rtlCol="0" anchor="t"/>
          <a:lstStyle/>
          <a:p>
            <a:pPr marL="0" indent="0" algn="l">
              <a:lnSpc>
                <a:spcPts val="2300"/>
              </a:lnSpc>
              <a:buNone/>
            </a:pPr>
            <a:r>
              <a:rPr lang="en-US" sz="1400" dirty="0">
                <a:solidFill>
                  <a:srgbClr val="DCD7E5"/>
                </a:solidFill>
                <a:latin typeface="Heebo Light" pitchFamily="34" charset="0"/>
                <a:ea typeface="Heebo Light" pitchFamily="34" charset="-122"/>
                <a:cs typeface="Heebo Light" pitchFamily="34" charset="-120"/>
              </a:rPr>
              <a:t>Monitors physiological and behavioral indicators to determine the user's emotional state.</a:t>
            </a:r>
            <a:endParaRPr lang="en-US" sz="1400" dirty="0"/>
          </a:p>
        </p:txBody>
      </p:sp>
      <p:pic>
        <p:nvPicPr>
          <p:cNvPr id="7" name="Image 2" descr="preencoded.png"/>
          <p:cNvPicPr>
            <a:picLocks noChangeAspect="1"/>
          </p:cNvPicPr>
          <p:nvPr/>
        </p:nvPicPr>
        <p:blipFill>
          <a:blip r:embed="rId5"/>
          <a:stretch>
            <a:fillRect/>
          </a:stretch>
        </p:blipFill>
        <p:spPr>
          <a:xfrm>
            <a:off x="640794" y="4737616"/>
            <a:ext cx="915472" cy="1098590"/>
          </a:xfrm>
          <a:prstGeom prst="rect">
            <a:avLst/>
          </a:prstGeom>
        </p:spPr>
      </p:pic>
      <p:sp>
        <p:nvSpPr>
          <p:cNvPr id="8" name="Text 3"/>
          <p:cNvSpPr/>
          <p:nvPr/>
        </p:nvSpPr>
        <p:spPr>
          <a:xfrm>
            <a:off x="1830824" y="4920615"/>
            <a:ext cx="3999667" cy="285988"/>
          </a:xfrm>
          <a:prstGeom prst="rect">
            <a:avLst/>
          </a:prstGeom>
          <a:noFill/>
          <a:ln/>
        </p:spPr>
        <p:txBody>
          <a:bodyPr wrap="none" lIns="0" tIns="0" rIns="0" bIns="0" rtlCol="0" anchor="t"/>
          <a:lstStyle/>
          <a:p>
            <a:pPr marL="0" indent="0" algn="l">
              <a:lnSpc>
                <a:spcPts val="2250"/>
              </a:lnSpc>
              <a:buNone/>
            </a:pPr>
            <a:r>
              <a:rPr lang="en-US" sz="1800" dirty="0">
                <a:solidFill>
                  <a:srgbClr val="DCD7E5"/>
                </a:solidFill>
                <a:latin typeface="Montserrat" pitchFamily="34" charset="0"/>
                <a:ea typeface="Montserrat" pitchFamily="34" charset="-122"/>
                <a:cs typeface="Montserrat" pitchFamily="34" charset="-120"/>
              </a:rPr>
              <a:t>AI Music Recommendation Engine</a:t>
            </a:r>
            <a:endParaRPr lang="en-US" sz="1800" dirty="0"/>
          </a:p>
        </p:txBody>
      </p:sp>
      <p:sp>
        <p:nvSpPr>
          <p:cNvPr id="9" name="Text 4"/>
          <p:cNvSpPr/>
          <p:nvPr/>
        </p:nvSpPr>
        <p:spPr>
          <a:xfrm>
            <a:off x="1830824" y="5316379"/>
            <a:ext cx="12158782" cy="292894"/>
          </a:xfrm>
          <a:prstGeom prst="rect">
            <a:avLst/>
          </a:prstGeom>
          <a:noFill/>
          <a:ln/>
        </p:spPr>
        <p:txBody>
          <a:bodyPr wrap="none" lIns="0" tIns="0" rIns="0" bIns="0" rtlCol="0" anchor="t"/>
          <a:lstStyle/>
          <a:p>
            <a:pPr marL="0" indent="0" algn="l">
              <a:lnSpc>
                <a:spcPts val="2300"/>
              </a:lnSpc>
              <a:buNone/>
            </a:pPr>
            <a:r>
              <a:rPr lang="en-US" sz="1400" dirty="0">
                <a:solidFill>
                  <a:srgbClr val="DCD7E5"/>
                </a:solidFill>
                <a:latin typeface="Heebo Light" pitchFamily="34" charset="0"/>
                <a:ea typeface="Heebo Light" pitchFamily="34" charset="-122"/>
                <a:cs typeface="Heebo Light" pitchFamily="34" charset="-120"/>
              </a:rPr>
              <a:t>Selects the most appropriate music based on the detected emotional state.</a:t>
            </a:r>
            <a:endParaRPr lang="en-US" sz="1400" dirty="0"/>
          </a:p>
        </p:txBody>
      </p:sp>
      <p:pic>
        <p:nvPicPr>
          <p:cNvPr id="10" name="Image 3" descr="preencoded.png"/>
          <p:cNvPicPr>
            <a:picLocks noChangeAspect="1"/>
          </p:cNvPicPr>
          <p:nvPr/>
        </p:nvPicPr>
        <p:blipFill>
          <a:blip r:embed="rId6"/>
          <a:stretch>
            <a:fillRect/>
          </a:stretch>
        </p:blipFill>
        <p:spPr>
          <a:xfrm>
            <a:off x="640794" y="5836206"/>
            <a:ext cx="915472" cy="1098590"/>
          </a:xfrm>
          <a:prstGeom prst="rect">
            <a:avLst/>
          </a:prstGeom>
        </p:spPr>
      </p:pic>
      <p:sp>
        <p:nvSpPr>
          <p:cNvPr id="11" name="Text 5"/>
          <p:cNvSpPr/>
          <p:nvPr/>
        </p:nvSpPr>
        <p:spPr>
          <a:xfrm>
            <a:off x="1830824" y="6019205"/>
            <a:ext cx="3631168" cy="285988"/>
          </a:xfrm>
          <a:prstGeom prst="rect">
            <a:avLst/>
          </a:prstGeom>
          <a:noFill/>
          <a:ln/>
        </p:spPr>
        <p:txBody>
          <a:bodyPr wrap="none" lIns="0" tIns="0" rIns="0" bIns="0" rtlCol="0" anchor="t"/>
          <a:lstStyle/>
          <a:p>
            <a:pPr marL="0" indent="0" algn="l">
              <a:lnSpc>
                <a:spcPts val="2250"/>
              </a:lnSpc>
              <a:buNone/>
            </a:pPr>
            <a:r>
              <a:rPr lang="en-US" sz="1800" dirty="0">
                <a:solidFill>
                  <a:srgbClr val="DCD7E5"/>
                </a:solidFill>
                <a:latin typeface="Montserrat" pitchFamily="34" charset="0"/>
                <a:ea typeface="Montserrat" pitchFamily="34" charset="-122"/>
                <a:cs typeface="Montserrat" pitchFamily="34" charset="-120"/>
              </a:rPr>
              <a:t>Smart Playback Control Module</a:t>
            </a:r>
            <a:endParaRPr lang="en-US" sz="1800" dirty="0"/>
          </a:p>
        </p:txBody>
      </p:sp>
      <p:sp>
        <p:nvSpPr>
          <p:cNvPr id="12" name="Text 6"/>
          <p:cNvSpPr/>
          <p:nvPr/>
        </p:nvSpPr>
        <p:spPr>
          <a:xfrm>
            <a:off x="1830824" y="6414968"/>
            <a:ext cx="12158782" cy="292894"/>
          </a:xfrm>
          <a:prstGeom prst="rect">
            <a:avLst/>
          </a:prstGeom>
          <a:noFill/>
          <a:ln/>
        </p:spPr>
        <p:txBody>
          <a:bodyPr wrap="none" lIns="0" tIns="0" rIns="0" bIns="0" rtlCol="0" anchor="t"/>
          <a:lstStyle/>
          <a:p>
            <a:pPr marL="0" indent="0" algn="l">
              <a:lnSpc>
                <a:spcPts val="2300"/>
              </a:lnSpc>
              <a:buNone/>
            </a:pPr>
            <a:r>
              <a:rPr lang="en-US" sz="1400" dirty="0">
                <a:solidFill>
                  <a:srgbClr val="DCD7E5"/>
                </a:solidFill>
                <a:latin typeface="Heebo Light" pitchFamily="34" charset="0"/>
                <a:ea typeface="Heebo Light" pitchFamily="34" charset="-122"/>
                <a:cs typeface="Heebo Light" pitchFamily="34" charset="-120"/>
              </a:rPr>
              <a:t>Dynamically adjusts audio settings to enhance the listening experience.</a:t>
            </a:r>
            <a:endParaRPr lang="en-US" sz="1400" dirty="0"/>
          </a:p>
        </p:txBody>
      </p:sp>
      <p:sp>
        <p:nvSpPr>
          <p:cNvPr id="13" name="Text 7"/>
          <p:cNvSpPr/>
          <p:nvPr/>
        </p:nvSpPr>
        <p:spPr>
          <a:xfrm>
            <a:off x="640794" y="7140773"/>
            <a:ext cx="13348811" cy="585788"/>
          </a:xfrm>
          <a:prstGeom prst="rect">
            <a:avLst/>
          </a:prstGeom>
          <a:noFill/>
          <a:ln/>
        </p:spPr>
        <p:txBody>
          <a:bodyPr wrap="square" lIns="0" tIns="0" rIns="0" bIns="0" rtlCol="0" anchor="t"/>
          <a:lstStyle/>
          <a:p>
            <a:pPr marL="0" indent="0" algn="l">
              <a:lnSpc>
                <a:spcPts val="2300"/>
              </a:lnSpc>
              <a:buNone/>
            </a:pPr>
            <a:r>
              <a:rPr lang="en-US" sz="1400" dirty="0">
                <a:solidFill>
                  <a:srgbClr val="DCD7E5"/>
                </a:solidFill>
                <a:latin typeface="Heebo Light" pitchFamily="34" charset="0"/>
                <a:ea typeface="Heebo Light" pitchFamily="34" charset="-122"/>
                <a:cs typeface="Heebo Light" pitchFamily="34" charset="-120"/>
              </a:rPr>
              <a:t>The system incorporates an emotion detection module, an AI music recommendation engine, and a smart playback control module. These components work together to provide a seamless and engaging listening experience tailored to the user's emotional state.</a:t>
            </a:r>
            <a:endParaRPr lang="en-US" sz="1400" dirty="0"/>
          </a:p>
        </p:txBody>
      </p:sp>
      <p:sp>
        <p:nvSpPr>
          <p:cNvPr id="14" name="Rectangle 13">
            <a:extLst>
              <a:ext uri="{FF2B5EF4-FFF2-40B4-BE49-F238E27FC236}">
                <a16:creationId xmlns:a16="http://schemas.microsoft.com/office/drawing/2014/main" id="{25475424-2A42-1024-81A9-258D33EC9545}"/>
              </a:ext>
            </a:extLst>
          </p:cNvPr>
          <p:cNvSpPr/>
          <p:nvPr/>
        </p:nvSpPr>
        <p:spPr>
          <a:xfrm>
            <a:off x="114300" y="7762008"/>
            <a:ext cx="14401803" cy="363682"/>
          </a:xfrm>
          <a:prstGeom prst="rect">
            <a:avLst/>
          </a:prstGeom>
          <a:solidFill>
            <a:srgbClr val="0D0A2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17088"/>
          </a:xfrm>
          <a:prstGeom prst="rect">
            <a:avLst/>
          </a:prstGeom>
        </p:spPr>
      </p:pic>
      <p:sp>
        <p:nvSpPr>
          <p:cNvPr id="3" name="Text 0"/>
          <p:cNvSpPr/>
          <p:nvPr/>
        </p:nvSpPr>
        <p:spPr>
          <a:xfrm>
            <a:off x="676751" y="2948821"/>
            <a:ext cx="12405360" cy="604242"/>
          </a:xfrm>
          <a:prstGeom prst="rect">
            <a:avLst/>
          </a:prstGeom>
          <a:noFill/>
          <a:ln/>
        </p:spPr>
        <p:txBody>
          <a:bodyPr wrap="none" lIns="0" tIns="0" rIns="0" bIns="0" rtlCol="0" anchor="t"/>
          <a:lstStyle/>
          <a:p>
            <a:pPr marL="0" indent="0" algn="l">
              <a:lnSpc>
                <a:spcPts val="4750"/>
              </a:lnSpc>
              <a:buNone/>
            </a:pPr>
            <a:r>
              <a:rPr lang="en-US" sz="3800" dirty="0">
                <a:solidFill>
                  <a:srgbClr val="F2F0F4"/>
                </a:solidFill>
                <a:latin typeface="Montserrat" pitchFamily="34" charset="0"/>
                <a:ea typeface="Montserrat" pitchFamily="34" charset="-122"/>
                <a:cs typeface="Montserrat" pitchFamily="34" charset="-120"/>
              </a:rPr>
              <a:t>Emotion Detection Module: AI-Driven Technologies</a:t>
            </a:r>
            <a:endParaRPr lang="en-US" sz="3800" dirty="0"/>
          </a:p>
        </p:txBody>
      </p:sp>
      <p:pic>
        <p:nvPicPr>
          <p:cNvPr id="4" name="Image 1" descr="preencoded.png"/>
          <p:cNvPicPr>
            <a:picLocks noChangeAspect="1"/>
          </p:cNvPicPr>
          <p:nvPr/>
        </p:nvPicPr>
        <p:blipFill>
          <a:blip r:embed="rId4"/>
          <a:stretch>
            <a:fillRect/>
          </a:stretch>
        </p:blipFill>
        <p:spPr>
          <a:xfrm>
            <a:off x="676751" y="3876913"/>
            <a:ext cx="483394" cy="483394"/>
          </a:xfrm>
          <a:prstGeom prst="rect">
            <a:avLst/>
          </a:prstGeom>
        </p:spPr>
      </p:pic>
      <p:sp>
        <p:nvSpPr>
          <p:cNvPr id="5" name="Text 1"/>
          <p:cNvSpPr/>
          <p:nvPr/>
        </p:nvSpPr>
        <p:spPr>
          <a:xfrm>
            <a:off x="1353503" y="3843099"/>
            <a:ext cx="2417088" cy="302062"/>
          </a:xfrm>
          <a:prstGeom prst="rect">
            <a:avLst/>
          </a:prstGeom>
          <a:noFill/>
          <a:ln/>
        </p:spPr>
        <p:txBody>
          <a:bodyPr wrap="none" lIns="0" tIns="0" rIns="0" bIns="0" rtlCol="0" anchor="t"/>
          <a:lstStyle/>
          <a:p>
            <a:pPr marL="0" indent="0" algn="l">
              <a:lnSpc>
                <a:spcPts val="2350"/>
              </a:lnSpc>
              <a:buNone/>
            </a:pPr>
            <a:r>
              <a:rPr lang="en-US" sz="1900" dirty="0">
                <a:solidFill>
                  <a:srgbClr val="DCD7E5"/>
                </a:solidFill>
                <a:latin typeface="Montserrat" pitchFamily="34" charset="0"/>
                <a:ea typeface="Montserrat" pitchFamily="34" charset="-122"/>
                <a:cs typeface="Montserrat" pitchFamily="34" charset="-120"/>
              </a:rPr>
              <a:t>Facial Recognition</a:t>
            </a:r>
            <a:endParaRPr lang="en-US" sz="1900" dirty="0"/>
          </a:p>
        </p:txBody>
      </p:sp>
      <p:pic>
        <p:nvPicPr>
          <p:cNvPr id="6" name="Image 2" descr="preencoded.png"/>
          <p:cNvPicPr>
            <a:picLocks noChangeAspect="1"/>
          </p:cNvPicPr>
          <p:nvPr/>
        </p:nvPicPr>
        <p:blipFill>
          <a:blip r:embed="rId5"/>
          <a:stretch>
            <a:fillRect/>
          </a:stretch>
        </p:blipFill>
        <p:spPr>
          <a:xfrm>
            <a:off x="676751" y="4974193"/>
            <a:ext cx="483394" cy="483394"/>
          </a:xfrm>
          <a:prstGeom prst="rect">
            <a:avLst/>
          </a:prstGeom>
        </p:spPr>
      </p:pic>
      <p:sp>
        <p:nvSpPr>
          <p:cNvPr id="7" name="Text 2"/>
          <p:cNvSpPr/>
          <p:nvPr/>
        </p:nvSpPr>
        <p:spPr>
          <a:xfrm>
            <a:off x="1353503" y="4940379"/>
            <a:ext cx="2417088" cy="302062"/>
          </a:xfrm>
          <a:prstGeom prst="rect">
            <a:avLst/>
          </a:prstGeom>
          <a:noFill/>
          <a:ln/>
        </p:spPr>
        <p:txBody>
          <a:bodyPr wrap="none" lIns="0" tIns="0" rIns="0" bIns="0" rtlCol="0" anchor="t"/>
          <a:lstStyle/>
          <a:p>
            <a:pPr marL="0" indent="0" algn="l">
              <a:lnSpc>
                <a:spcPts val="2350"/>
              </a:lnSpc>
              <a:buNone/>
            </a:pPr>
            <a:r>
              <a:rPr lang="en-US" sz="1900" dirty="0">
                <a:solidFill>
                  <a:srgbClr val="DCD7E5"/>
                </a:solidFill>
                <a:latin typeface="Montserrat" pitchFamily="34" charset="0"/>
                <a:ea typeface="Montserrat" pitchFamily="34" charset="-122"/>
                <a:cs typeface="Montserrat" pitchFamily="34" charset="-120"/>
              </a:rPr>
              <a:t>Voice Recognition</a:t>
            </a:r>
            <a:endParaRPr lang="en-US" sz="1900" dirty="0"/>
          </a:p>
        </p:txBody>
      </p:sp>
      <p:pic>
        <p:nvPicPr>
          <p:cNvPr id="8" name="Image 3" descr="preencoded.png"/>
          <p:cNvPicPr>
            <a:picLocks noChangeAspect="1"/>
          </p:cNvPicPr>
          <p:nvPr/>
        </p:nvPicPr>
        <p:blipFill>
          <a:blip r:embed="rId6"/>
          <a:stretch>
            <a:fillRect/>
          </a:stretch>
        </p:blipFill>
        <p:spPr>
          <a:xfrm>
            <a:off x="676751" y="6071473"/>
            <a:ext cx="483394" cy="483394"/>
          </a:xfrm>
          <a:prstGeom prst="rect">
            <a:avLst/>
          </a:prstGeom>
        </p:spPr>
      </p:pic>
      <p:sp>
        <p:nvSpPr>
          <p:cNvPr id="9" name="Text 3"/>
          <p:cNvSpPr/>
          <p:nvPr/>
        </p:nvSpPr>
        <p:spPr>
          <a:xfrm>
            <a:off x="1353503" y="6037659"/>
            <a:ext cx="2417088" cy="302062"/>
          </a:xfrm>
          <a:prstGeom prst="rect">
            <a:avLst/>
          </a:prstGeom>
          <a:noFill/>
          <a:ln/>
        </p:spPr>
        <p:txBody>
          <a:bodyPr wrap="none" lIns="0" tIns="0" rIns="0" bIns="0" rtlCol="0" anchor="t"/>
          <a:lstStyle/>
          <a:p>
            <a:pPr marL="0" indent="0" algn="l">
              <a:lnSpc>
                <a:spcPts val="2350"/>
              </a:lnSpc>
              <a:buNone/>
            </a:pPr>
            <a:r>
              <a:rPr lang="en-US" sz="1900" dirty="0">
                <a:solidFill>
                  <a:srgbClr val="DCD7E5"/>
                </a:solidFill>
                <a:latin typeface="Montserrat" pitchFamily="34" charset="0"/>
                <a:ea typeface="Montserrat" pitchFamily="34" charset="-122"/>
                <a:cs typeface="Montserrat" pitchFamily="34" charset="-120"/>
              </a:rPr>
              <a:t>Biometric Sensors</a:t>
            </a:r>
            <a:endParaRPr lang="en-US" sz="1900" dirty="0"/>
          </a:p>
        </p:txBody>
      </p:sp>
      <p:sp>
        <p:nvSpPr>
          <p:cNvPr id="10" name="Text 4"/>
          <p:cNvSpPr/>
          <p:nvPr/>
        </p:nvSpPr>
        <p:spPr>
          <a:xfrm>
            <a:off x="676751" y="6772394"/>
            <a:ext cx="13276898" cy="927973"/>
          </a:xfrm>
          <a:prstGeom prst="rect">
            <a:avLst/>
          </a:prstGeom>
          <a:noFill/>
          <a:ln/>
        </p:spPr>
        <p:txBody>
          <a:bodyPr wrap="square" lIns="0" tIns="0" rIns="0" bIns="0" rtlCol="0" anchor="t"/>
          <a:lstStyle/>
          <a:p>
            <a:pPr marL="0" indent="0" algn="l">
              <a:lnSpc>
                <a:spcPts val="2400"/>
              </a:lnSpc>
              <a:buNone/>
            </a:pPr>
            <a:r>
              <a:rPr lang="en-US" sz="1500" dirty="0">
                <a:solidFill>
                  <a:srgbClr val="DCD7E5"/>
                </a:solidFill>
                <a:latin typeface="Heebo Light" pitchFamily="34" charset="0"/>
                <a:ea typeface="Heebo Light" pitchFamily="34" charset="-122"/>
                <a:cs typeface="Heebo Light" pitchFamily="34" charset="-120"/>
              </a:rPr>
              <a:t>The emotion detection module uses facial recognition, voice recognition, and biometric sensors to determine the user's emotional state. AI-powered cameras scan facial expressions, advanced voice analysis assesses tone, and biometric sensors track physiological metrics like heart rate and skin temperature.</a:t>
            </a:r>
            <a:endParaRPr lang="en-US" sz="1500" dirty="0"/>
          </a:p>
        </p:txBody>
      </p:sp>
      <p:sp>
        <p:nvSpPr>
          <p:cNvPr id="11" name="Rectangle 10">
            <a:extLst>
              <a:ext uri="{FF2B5EF4-FFF2-40B4-BE49-F238E27FC236}">
                <a16:creationId xmlns:a16="http://schemas.microsoft.com/office/drawing/2014/main" id="{48C35556-7366-891A-F548-93645EF56095}"/>
              </a:ext>
            </a:extLst>
          </p:cNvPr>
          <p:cNvSpPr/>
          <p:nvPr/>
        </p:nvSpPr>
        <p:spPr>
          <a:xfrm>
            <a:off x="114300" y="7762008"/>
            <a:ext cx="14401803" cy="363682"/>
          </a:xfrm>
          <a:prstGeom prst="rect">
            <a:avLst/>
          </a:prstGeom>
          <a:solidFill>
            <a:srgbClr val="0D0A2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23543" y="568404"/>
            <a:ext cx="13183314" cy="1292066"/>
          </a:xfrm>
          <a:prstGeom prst="rect">
            <a:avLst/>
          </a:prstGeom>
          <a:noFill/>
          <a:ln/>
        </p:spPr>
        <p:txBody>
          <a:bodyPr wrap="square" lIns="0" tIns="0" rIns="0" bIns="0" rtlCol="0" anchor="t"/>
          <a:lstStyle/>
          <a:p>
            <a:pPr marL="0" indent="0" algn="l">
              <a:lnSpc>
                <a:spcPts val="5050"/>
              </a:lnSpc>
              <a:buNone/>
            </a:pPr>
            <a:r>
              <a:rPr lang="en-US" sz="4050" dirty="0">
                <a:solidFill>
                  <a:srgbClr val="F2F0F4"/>
                </a:solidFill>
                <a:latin typeface="Montserrat" pitchFamily="34" charset="0"/>
                <a:ea typeface="Montserrat" pitchFamily="34" charset="-122"/>
                <a:cs typeface="Montserrat" pitchFamily="34" charset="-120"/>
              </a:rPr>
              <a:t>AI Music Recommendation Engine: Deep Learning-Based Selection</a:t>
            </a:r>
            <a:endParaRPr lang="en-US" sz="4050" dirty="0"/>
          </a:p>
        </p:txBody>
      </p:sp>
      <p:sp>
        <p:nvSpPr>
          <p:cNvPr id="3" name="Text 1"/>
          <p:cNvSpPr/>
          <p:nvPr/>
        </p:nvSpPr>
        <p:spPr>
          <a:xfrm>
            <a:off x="1351955" y="3696176"/>
            <a:ext cx="3242786" cy="322898"/>
          </a:xfrm>
          <a:prstGeom prst="rect">
            <a:avLst/>
          </a:prstGeom>
          <a:noFill/>
          <a:ln/>
        </p:spPr>
        <p:txBody>
          <a:bodyPr wrap="none" lIns="0" tIns="0" rIns="0" bIns="0" rtlCol="0" anchor="t"/>
          <a:lstStyle/>
          <a:p>
            <a:pPr marL="0" indent="0" algn="r">
              <a:lnSpc>
                <a:spcPts val="2500"/>
              </a:lnSpc>
              <a:buNone/>
            </a:pPr>
            <a:r>
              <a:rPr lang="en-US" sz="2000" dirty="0">
                <a:solidFill>
                  <a:srgbClr val="DCD7E5"/>
                </a:solidFill>
                <a:latin typeface="Montserrat" pitchFamily="34" charset="0"/>
                <a:ea typeface="Montserrat" pitchFamily="34" charset="-122"/>
                <a:cs typeface="Montserrat" pitchFamily="34" charset="-120"/>
              </a:rPr>
              <a:t>Analyze Millions of Songs</a:t>
            </a:r>
            <a:endParaRPr lang="en-US" sz="2000" dirty="0"/>
          </a:p>
        </p:txBody>
      </p:sp>
      <p:sp>
        <p:nvSpPr>
          <p:cNvPr id="4" name="Text 2"/>
          <p:cNvSpPr/>
          <p:nvPr/>
        </p:nvSpPr>
        <p:spPr>
          <a:xfrm>
            <a:off x="723543" y="4143018"/>
            <a:ext cx="3871198" cy="1322546"/>
          </a:xfrm>
          <a:prstGeom prst="rect">
            <a:avLst/>
          </a:prstGeom>
          <a:noFill/>
          <a:ln/>
        </p:spPr>
        <p:txBody>
          <a:bodyPr wrap="square" lIns="0" tIns="0" rIns="0" bIns="0" rtlCol="0" anchor="t"/>
          <a:lstStyle/>
          <a:p>
            <a:pPr marL="0" indent="0" algn="r">
              <a:lnSpc>
                <a:spcPts val="2600"/>
              </a:lnSpc>
              <a:buNone/>
            </a:pPr>
            <a:r>
              <a:rPr lang="en-US" sz="1600" dirty="0">
                <a:solidFill>
                  <a:srgbClr val="DCD7E5"/>
                </a:solidFill>
                <a:latin typeface="Heebo Light" pitchFamily="34" charset="0"/>
                <a:ea typeface="Heebo Light" pitchFamily="34" charset="-122"/>
                <a:cs typeface="Heebo Light" pitchFamily="34" charset="-120"/>
              </a:rPr>
              <a:t>AI algorithms analyze millions of songs and categorize them based on their emotional impact, tempo, lyrics, and instrumentation.</a:t>
            </a:r>
            <a:endParaRPr lang="en-US" sz="1600" dirty="0"/>
          </a:p>
        </p:txBody>
      </p:sp>
      <p:pic>
        <p:nvPicPr>
          <p:cNvPr id="5" name="Image 0" descr="preencoded.png"/>
          <p:cNvPicPr>
            <a:picLocks noChangeAspect="1"/>
          </p:cNvPicPr>
          <p:nvPr/>
        </p:nvPicPr>
        <p:blipFill>
          <a:blip r:embed="rId3"/>
          <a:stretch>
            <a:fillRect/>
          </a:stretch>
        </p:blipFill>
        <p:spPr>
          <a:xfrm>
            <a:off x="5008126" y="2273856"/>
            <a:ext cx="4614148" cy="4614148"/>
          </a:xfrm>
          <a:prstGeom prst="rect">
            <a:avLst/>
          </a:prstGeom>
        </p:spPr>
      </p:pic>
      <p:sp>
        <p:nvSpPr>
          <p:cNvPr id="6" name="Text 3"/>
          <p:cNvSpPr/>
          <p:nvPr/>
        </p:nvSpPr>
        <p:spPr>
          <a:xfrm>
            <a:off x="5981581" y="4399240"/>
            <a:ext cx="290632" cy="363379"/>
          </a:xfrm>
          <a:prstGeom prst="rect">
            <a:avLst/>
          </a:prstGeom>
          <a:noFill/>
          <a:ln/>
        </p:spPr>
        <p:txBody>
          <a:bodyPr wrap="none" lIns="0" tIns="0" rIns="0" bIns="0" rtlCol="0" anchor="t"/>
          <a:lstStyle/>
          <a:p>
            <a:pPr marL="0" indent="0" algn="l">
              <a:lnSpc>
                <a:spcPts val="3650"/>
              </a:lnSpc>
              <a:buNone/>
            </a:pPr>
            <a:r>
              <a:rPr lang="en-US" sz="2250" dirty="0">
                <a:solidFill>
                  <a:srgbClr val="DCD7E5"/>
                </a:solidFill>
                <a:latin typeface="Montserrat" pitchFamily="34" charset="0"/>
                <a:ea typeface="Montserrat" pitchFamily="34" charset="-122"/>
                <a:cs typeface="Montserrat" pitchFamily="34" charset="-120"/>
              </a:rPr>
              <a:t>1</a:t>
            </a:r>
            <a:endParaRPr lang="en-US" sz="2250" dirty="0"/>
          </a:p>
        </p:txBody>
      </p:sp>
      <p:sp>
        <p:nvSpPr>
          <p:cNvPr id="7" name="Text 4"/>
          <p:cNvSpPr/>
          <p:nvPr/>
        </p:nvSpPr>
        <p:spPr>
          <a:xfrm>
            <a:off x="9622274" y="2632353"/>
            <a:ext cx="3626763" cy="322898"/>
          </a:xfrm>
          <a:prstGeom prst="rect">
            <a:avLst/>
          </a:prstGeom>
          <a:noFill/>
          <a:ln/>
        </p:spPr>
        <p:txBody>
          <a:bodyPr wrap="none" lIns="0" tIns="0" rIns="0" bIns="0" rtlCol="0" anchor="t"/>
          <a:lstStyle/>
          <a:p>
            <a:pPr marL="0" indent="0" algn="l">
              <a:lnSpc>
                <a:spcPts val="2500"/>
              </a:lnSpc>
              <a:buNone/>
            </a:pPr>
            <a:r>
              <a:rPr lang="en-US" sz="2000" dirty="0">
                <a:solidFill>
                  <a:srgbClr val="DCD7E5"/>
                </a:solidFill>
                <a:latin typeface="Montserrat" pitchFamily="34" charset="0"/>
                <a:ea typeface="Montserrat" pitchFamily="34" charset="-122"/>
                <a:cs typeface="Montserrat" pitchFamily="34" charset="-120"/>
              </a:rPr>
              <a:t>Real-Time Adaptive Playlists</a:t>
            </a:r>
            <a:endParaRPr lang="en-US" sz="2000" dirty="0"/>
          </a:p>
        </p:txBody>
      </p:sp>
      <p:sp>
        <p:nvSpPr>
          <p:cNvPr id="8" name="Text 5"/>
          <p:cNvSpPr/>
          <p:nvPr/>
        </p:nvSpPr>
        <p:spPr>
          <a:xfrm>
            <a:off x="9622274" y="3079194"/>
            <a:ext cx="4284583" cy="991910"/>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The system creates dynamic playlists that adjust according to the user's current emotional state.</a:t>
            </a:r>
            <a:endParaRPr lang="en-US" sz="1600" dirty="0"/>
          </a:p>
        </p:txBody>
      </p:sp>
      <p:pic>
        <p:nvPicPr>
          <p:cNvPr id="9" name="Image 1" descr="preencoded.png"/>
          <p:cNvPicPr>
            <a:picLocks noChangeAspect="1"/>
          </p:cNvPicPr>
          <p:nvPr/>
        </p:nvPicPr>
        <p:blipFill>
          <a:blip r:embed="rId4"/>
          <a:stretch>
            <a:fillRect/>
          </a:stretch>
        </p:blipFill>
        <p:spPr>
          <a:xfrm>
            <a:off x="5008126" y="2273856"/>
            <a:ext cx="4614148" cy="4614148"/>
          </a:xfrm>
          <a:prstGeom prst="rect">
            <a:avLst/>
          </a:prstGeom>
        </p:spPr>
      </p:pic>
      <p:sp>
        <p:nvSpPr>
          <p:cNvPr id="10" name="Text 6"/>
          <p:cNvSpPr/>
          <p:nvPr/>
        </p:nvSpPr>
        <p:spPr>
          <a:xfrm>
            <a:off x="7763828" y="3370183"/>
            <a:ext cx="290632" cy="363379"/>
          </a:xfrm>
          <a:prstGeom prst="rect">
            <a:avLst/>
          </a:prstGeom>
          <a:noFill/>
          <a:ln/>
        </p:spPr>
        <p:txBody>
          <a:bodyPr wrap="none" lIns="0" tIns="0" rIns="0" bIns="0" rtlCol="0" anchor="t"/>
          <a:lstStyle/>
          <a:p>
            <a:pPr marL="0" indent="0" algn="l">
              <a:lnSpc>
                <a:spcPts val="3650"/>
              </a:lnSpc>
              <a:buNone/>
            </a:pPr>
            <a:r>
              <a:rPr lang="en-US" sz="2250" dirty="0">
                <a:solidFill>
                  <a:srgbClr val="DCD7E5"/>
                </a:solidFill>
                <a:latin typeface="Montserrat" pitchFamily="34" charset="0"/>
                <a:ea typeface="Montserrat" pitchFamily="34" charset="-122"/>
                <a:cs typeface="Montserrat" pitchFamily="34" charset="-120"/>
              </a:rPr>
              <a:t>2</a:t>
            </a:r>
            <a:endParaRPr lang="en-US" sz="2250" dirty="0"/>
          </a:p>
        </p:txBody>
      </p:sp>
      <p:sp>
        <p:nvSpPr>
          <p:cNvPr id="11" name="Text 7"/>
          <p:cNvSpPr/>
          <p:nvPr/>
        </p:nvSpPr>
        <p:spPr>
          <a:xfrm>
            <a:off x="9622274" y="5098375"/>
            <a:ext cx="4284583" cy="645795"/>
          </a:xfrm>
          <a:prstGeom prst="rect">
            <a:avLst/>
          </a:prstGeom>
          <a:noFill/>
          <a:ln/>
        </p:spPr>
        <p:txBody>
          <a:bodyPr wrap="square" lIns="0" tIns="0" rIns="0" bIns="0" rtlCol="0" anchor="t"/>
          <a:lstStyle/>
          <a:p>
            <a:pPr marL="0" indent="0" algn="l">
              <a:lnSpc>
                <a:spcPts val="2500"/>
              </a:lnSpc>
              <a:buNone/>
            </a:pPr>
            <a:r>
              <a:rPr lang="en-US" sz="2000" dirty="0">
                <a:solidFill>
                  <a:srgbClr val="DCD7E5"/>
                </a:solidFill>
                <a:latin typeface="Montserrat" pitchFamily="34" charset="0"/>
                <a:ea typeface="Montserrat" pitchFamily="34" charset="-122"/>
                <a:cs typeface="Montserrat" pitchFamily="34" charset="-120"/>
              </a:rPr>
              <a:t>Integration with Streaming Services</a:t>
            </a:r>
            <a:endParaRPr lang="en-US" sz="2000" dirty="0"/>
          </a:p>
        </p:txBody>
      </p:sp>
      <p:sp>
        <p:nvSpPr>
          <p:cNvPr id="12" name="Text 8"/>
          <p:cNvSpPr/>
          <p:nvPr/>
        </p:nvSpPr>
        <p:spPr>
          <a:xfrm>
            <a:off x="9622274" y="5868114"/>
            <a:ext cx="4284583" cy="661273"/>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The platform supports integration with leading streaming services and local music libraries.</a:t>
            </a:r>
            <a:endParaRPr lang="en-US" sz="1600" dirty="0"/>
          </a:p>
        </p:txBody>
      </p:sp>
      <p:pic>
        <p:nvPicPr>
          <p:cNvPr id="13" name="Image 2" descr="preencoded.png"/>
          <p:cNvPicPr>
            <a:picLocks noChangeAspect="1"/>
          </p:cNvPicPr>
          <p:nvPr/>
        </p:nvPicPr>
        <p:blipFill>
          <a:blip r:embed="rId5"/>
          <a:stretch>
            <a:fillRect/>
          </a:stretch>
        </p:blipFill>
        <p:spPr>
          <a:xfrm>
            <a:off x="5008126" y="2273856"/>
            <a:ext cx="4614148" cy="4614148"/>
          </a:xfrm>
          <a:prstGeom prst="rect">
            <a:avLst/>
          </a:prstGeom>
        </p:spPr>
      </p:pic>
      <p:sp>
        <p:nvSpPr>
          <p:cNvPr id="14" name="Text 9"/>
          <p:cNvSpPr/>
          <p:nvPr/>
        </p:nvSpPr>
        <p:spPr>
          <a:xfrm>
            <a:off x="7763828" y="5428178"/>
            <a:ext cx="290632" cy="363379"/>
          </a:xfrm>
          <a:prstGeom prst="rect">
            <a:avLst/>
          </a:prstGeom>
          <a:noFill/>
          <a:ln/>
        </p:spPr>
        <p:txBody>
          <a:bodyPr wrap="none" lIns="0" tIns="0" rIns="0" bIns="0" rtlCol="0" anchor="t"/>
          <a:lstStyle/>
          <a:p>
            <a:pPr marL="0" indent="0" algn="l">
              <a:lnSpc>
                <a:spcPts val="3650"/>
              </a:lnSpc>
              <a:buNone/>
            </a:pPr>
            <a:r>
              <a:rPr lang="en-US" sz="2250" dirty="0">
                <a:solidFill>
                  <a:srgbClr val="DCD7E5"/>
                </a:solidFill>
                <a:latin typeface="Montserrat" pitchFamily="34" charset="0"/>
                <a:ea typeface="Montserrat" pitchFamily="34" charset="-122"/>
                <a:cs typeface="Montserrat" pitchFamily="34" charset="-120"/>
              </a:rPr>
              <a:t>3</a:t>
            </a:r>
            <a:endParaRPr lang="en-US" sz="2250" dirty="0"/>
          </a:p>
        </p:txBody>
      </p:sp>
      <p:sp>
        <p:nvSpPr>
          <p:cNvPr id="15" name="Text 10"/>
          <p:cNvSpPr/>
          <p:nvPr/>
        </p:nvSpPr>
        <p:spPr>
          <a:xfrm>
            <a:off x="723543" y="7120533"/>
            <a:ext cx="13183314" cy="661273"/>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The AI music recommendation engine uses deep learning models trained on extensive datasets to establish precise emotion-to-music mappings. It analyzes millions of songs and categorizes them based on their emotional impact, tempo, lyrics, and instrumentation.</a:t>
            </a:r>
            <a:endParaRPr lang="en-US" sz="1600" dirty="0"/>
          </a:p>
        </p:txBody>
      </p:sp>
      <p:sp>
        <p:nvSpPr>
          <p:cNvPr id="16" name="Rectangle 15">
            <a:extLst>
              <a:ext uri="{FF2B5EF4-FFF2-40B4-BE49-F238E27FC236}">
                <a16:creationId xmlns:a16="http://schemas.microsoft.com/office/drawing/2014/main" id="{FEEDF9A2-F29B-5B3D-D261-D705C521AE40}"/>
              </a:ext>
            </a:extLst>
          </p:cNvPr>
          <p:cNvSpPr/>
          <p:nvPr/>
        </p:nvSpPr>
        <p:spPr>
          <a:xfrm>
            <a:off x="114300" y="7762008"/>
            <a:ext cx="14401803" cy="363682"/>
          </a:xfrm>
          <a:prstGeom prst="rect">
            <a:avLst/>
          </a:prstGeom>
          <a:solidFill>
            <a:srgbClr val="0D0A2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4943" y="703540"/>
            <a:ext cx="7347823" cy="650438"/>
          </a:xfrm>
          <a:prstGeom prst="rect">
            <a:avLst/>
          </a:prstGeom>
          <a:noFill/>
          <a:ln/>
        </p:spPr>
        <p:txBody>
          <a:bodyPr wrap="none" lIns="0" tIns="0" rIns="0" bIns="0" rtlCol="0" anchor="t"/>
          <a:lstStyle/>
          <a:p>
            <a:pPr marL="0" indent="0" algn="l">
              <a:lnSpc>
                <a:spcPts val="5100"/>
              </a:lnSpc>
              <a:buNone/>
            </a:pPr>
            <a:r>
              <a:rPr lang="en-US" sz="4050" dirty="0">
                <a:solidFill>
                  <a:srgbClr val="F2F0F4"/>
                </a:solidFill>
                <a:latin typeface="Montserrat" pitchFamily="34" charset="0"/>
                <a:ea typeface="Montserrat" pitchFamily="34" charset="-122"/>
                <a:cs typeface="Montserrat" pitchFamily="34" charset="-120"/>
              </a:rPr>
              <a:t>Advantages of the Invention</a:t>
            </a:r>
            <a:endParaRPr lang="en-US" sz="4050" dirty="0"/>
          </a:p>
        </p:txBody>
      </p:sp>
      <p:sp>
        <p:nvSpPr>
          <p:cNvPr id="4" name="Shape 1"/>
          <p:cNvSpPr/>
          <p:nvPr/>
        </p:nvSpPr>
        <p:spPr>
          <a:xfrm>
            <a:off x="6214943" y="1666161"/>
            <a:ext cx="3739396" cy="2538532"/>
          </a:xfrm>
          <a:prstGeom prst="roundRect">
            <a:avLst>
              <a:gd name="adj" fmla="val 3444"/>
            </a:avLst>
          </a:prstGeom>
          <a:solidFill>
            <a:srgbClr val="31136C"/>
          </a:solidFill>
          <a:ln w="7620">
            <a:solidFill>
              <a:srgbClr val="4A2C85"/>
            </a:solidFill>
            <a:prstDash val="solid"/>
          </a:ln>
        </p:spPr>
      </p:sp>
      <p:sp>
        <p:nvSpPr>
          <p:cNvPr id="5" name="Text 2"/>
          <p:cNvSpPr/>
          <p:nvPr/>
        </p:nvSpPr>
        <p:spPr>
          <a:xfrm>
            <a:off x="6430685" y="1881902"/>
            <a:ext cx="3307913" cy="650558"/>
          </a:xfrm>
          <a:prstGeom prst="rect">
            <a:avLst/>
          </a:prstGeom>
          <a:noFill/>
          <a:ln/>
        </p:spPr>
        <p:txBody>
          <a:bodyPr wrap="square" lIns="0" tIns="0" rIns="0" bIns="0" rtlCol="0" anchor="t"/>
          <a:lstStyle/>
          <a:p>
            <a:pPr marL="0" indent="0" algn="l">
              <a:lnSpc>
                <a:spcPts val="2550"/>
              </a:lnSpc>
              <a:buNone/>
            </a:pPr>
            <a:r>
              <a:rPr lang="en-US" sz="2000" dirty="0">
                <a:solidFill>
                  <a:srgbClr val="DCD7E5"/>
                </a:solidFill>
                <a:latin typeface="Montserrat" pitchFamily="34" charset="0"/>
                <a:ea typeface="Montserrat" pitchFamily="34" charset="-122"/>
                <a:cs typeface="Montserrat" pitchFamily="34" charset="-120"/>
              </a:rPr>
              <a:t>Adaptive Real-Time Music Streaming</a:t>
            </a:r>
            <a:endParaRPr lang="en-US" sz="2000" dirty="0"/>
          </a:p>
        </p:txBody>
      </p:sp>
      <p:sp>
        <p:nvSpPr>
          <p:cNvPr id="6" name="Text 3"/>
          <p:cNvSpPr/>
          <p:nvPr/>
        </p:nvSpPr>
        <p:spPr>
          <a:xfrm>
            <a:off x="6430685" y="2657356"/>
            <a:ext cx="3307913" cy="1331595"/>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Plays music dynamically without requiring user input, adjusting the playlist based on the user’s emotional state.</a:t>
            </a:r>
            <a:endParaRPr lang="en-US" sz="1600" dirty="0"/>
          </a:p>
        </p:txBody>
      </p:sp>
      <p:sp>
        <p:nvSpPr>
          <p:cNvPr id="7" name="Shape 4"/>
          <p:cNvSpPr/>
          <p:nvPr/>
        </p:nvSpPr>
        <p:spPr>
          <a:xfrm>
            <a:off x="10162461" y="1666161"/>
            <a:ext cx="3739396" cy="2538532"/>
          </a:xfrm>
          <a:prstGeom prst="roundRect">
            <a:avLst>
              <a:gd name="adj" fmla="val 3444"/>
            </a:avLst>
          </a:prstGeom>
          <a:solidFill>
            <a:srgbClr val="31136C"/>
          </a:solidFill>
          <a:ln w="7620">
            <a:solidFill>
              <a:srgbClr val="4A2C85"/>
            </a:solidFill>
            <a:prstDash val="solid"/>
          </a:ln>
        </p:spPr>
      </p:sp>
      <p:sp>
        <p:nvSpPr>
          <p:cNvPr id="8" name="Text 5"/>
          <p:cNvSpPr/>
          <p:nvPr/>
        </p:nvSpPr>
        <p:spPr>
          <a:xfrm>
            <a:off x="10378202" y="1881902"/>
            <a:ext cx="3307913" cy="650558"/>
          </a:xfrm>
          <a:prstGeom prst="rect">
            <a:avLst/>
          </a:prstGeom>
          <a:noFill/>
          <a:ln/>
        </p:spPr>
        <p:txBody>
          <a:bodyPr wrap="square" lIns="0" tIns="0" rIns="0" bIns="0" rtlCol="0" anchor="t"/>
          <a:lstStyle/>
          <a:p>
            <a:pPr marL="0" indent="0" algn="l">
              <a:lnSpc>
                <a:spcPts val="2550"/>
              </a:lnSpc>
              <a:buNone/>
            </a:pPr>
            <a:r>
              <a:rPr lang="en-US" sz="2000" dirty="0">
                <a:solidFill>
                  <a:srgbClr val="DCD7E5"/>
                </a:solidFill>
                <a:latin typeface="Montserrat" pitchFamily="34" charset="0"/>
                <a:ea typeface="Montserrat" pitchFamily="34" charset="-122"/>
                <a:cs typeface="Montserrat" pitchFamily="34" charset="-120"/>
              </a:rPr>
              <a:t>Multi-Sensor Emotional Analytics</a:t>
            </a:r>
            <a:endParaRPr lang="en-US" sz="2000" dirty="0"/>
          </a:p>
        </p:txBody>
      </p:sp>
      <p:sp>
        <p:nvSpPr>
          <p:cNvPr id="9" name="Text 6"/>
          <p:cNvSpPr/>
          <p:nvPr/>
        </p:nvSpPr>
        <p:spPr>
          <a:xfrm>
            <a:off x="10378202" y="2657356"/>
            <a:ext cx="3307913" cy="1331595"/>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Utilizes facial recognition, voice tone analysis, and internal sensors to detect and analyze emotions in real-time.</a:t>
            </a:r>
            <a:endParaRPr lang="en-US" sz="1600" dirty="0"/>
          </a:p>
        </p:txBody>
      </p:sp>
      <p:sp>
        <p:nvSpPr>
          <p:cNvPr id="10" name="Shape 7"/>
          <p:cNvSpPr/>
          <p:nvPr/>
        </p:nvSpPr>
        <p:spPr>
          <a:xfrm>
            <a:off x="6214943" y="4412813"/>
            <a:ext cx="7686913" cy="1547455"/>
          </a:xfrm>
          <a:prstGeom prst="roundRect">
            <a:avLst>
              <a:gd name="adj" fmla="val 5650"/>
            </a:avLst>
          </a:prstGeom>
          <a:solidFill>
            <a:srgbClr val="31136C"/>
          </a:solidFill>
          <a:ln w="7620">
            <a:solidFill>
              <a:srgbClr val="4A2C85"/>
            </a:solidFill>
            <a:prstDash val="solid"/>
          </a:ln>
        </p:spPr>
      </p:sp>
      <p:sp>
        <p:nvSpPr>
          <p:cNvPr id="11" name="Text 8"/>
          <p:cNvSpPr/>
          <p:nvPr/>
        </p:nvSpPr>
        <p:spPr>
          <a:xfrm>
            <a:off x="6430685" y="4628555"/>
            <a:ext cx="5054798" cy="325279"/>
          </a:xfrm>
          <a:prstGeom prst="rect">
            <a:avLst/>
          </a:prstGeom>
          <a:noFill/>
          <a:ln/>
        </p:spPr>
        <p:txBody>
          <a:bodyPr wrap="none" lIns="0" tIns="0" rIns="0" bIns="0" rtlCol="0" anchor="t"/>
          <a:lstStyle/>
          <a:p>
            <a:pPr marL="0" indent="0" algn="l">
              <a:lnSpc>
                <a:spcPts val="2550"/>
              </a:lnSpc>
              <a:buNone/>
            </a:pPr>
            <a:r>
              <a:rPr lang="en-US" sz="2000" dirty="0">
                <a:solidFill>
                  <a:srgbClr val="DCD7E5"/>
                </a:solidFill>
                <a:latin typeface="Montserrat" pitchFamily="34" charset="0"/>
                <a:ea typeface="Montserrat" pitchFamily="34" charset="-122"/>
                <a:cs typeface="Montserrat" pitchFamily="34" charset="-120"/>
              </a:rPr>
              <a:t>Enhanced Productivity and Well-Being</a:t>
            </a:r>
            <a:endParaRPr lang="en-US" sz="2000" dirty="0"/>
          </a:p>
        </p:txBody>
      </p:sp>
      <p:sp>
        <p:nvSpPr>
          <p:cNvPr id="12" name="Text 9"/>
          <p:cNvSpPr/>
          <p:nvPr/>
        </p:nvSpPr>
        <p:spPr>
          <a:xfrm>
            <a:off x="6430685" y="5078730"/>
            <a:ext cx="7255431" cy="665798"/>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Offers specialized music for different activities, such as high-energy beats for workouts and focus-enhancing tracks for concentration.</a:t>
            </a:r>
            <a:endParaRPr lang="en-US" sz="1600" dirty="0"/>
          </a:p>
        </p:txBody>
      </p:sp>
      <p:sp>
        <p:nvSpPr>
          <p:cNvPr id="13" name="Text 10"/>
          <p:cNvSpPr/>
          <p:nvPr/>
        </p:nvSpPr>
        <p:spPr>
          <a:xfrm>
            <a:off x="6214943" y="6194346"/>
            <a:ext cx="7686913" cy="1331595"/>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The system offers adaptive real-time music streaming, multi-sensor emotional analytics, and enhanced productivity and well-being. It adjusts song order, playback speed, and volume based on the user’s emotional state, ensuring a fluid and immersive listening experience.</a:t>
            </a:r>
            <a:endParaRPr lang="en-US" sz="1600" dirty="0"/>
          </a:p>
        </p:txBody>
      </p:sp>
      <p:sp>
        <p:nvSpPr>
          <p:cNvPr id="14" name="Rectangle 13">
            <a:extLst>
              <a:ext uri="{FF2B5EF4-FFF2-40B4-BE49-F238E27FC236}">
                <a16:creationId xmlns:a16="http://schemas.microsoft.com/office/drawing/2014/main" id="{287B298D-A0EE-A41F-4EE1-31CB1CD330A9}"/>
              </a:ext>
            </a:extLst>
          </p:cNvPr>
          <p:cNvSpPr/>
          <p:nvPr/>
        </p:nvSpPr>
        <p:spPr>
          <a:xfrm>
            <a:off x="5642265" y="7762008"/>
            <a:ext cx="8873838" cy="363682"/>
          </a:xfrm>
          <a:prstGeom prst="rect">
            <a:avLst/>
          </a:prstGeom>
          <a:solidFill>
            <a:srgbClr val="0D0A2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536383"/>
            <a:ext cx="11362253" cy="708779"/>
          </a:xfrm>
          <a:prstGeom prst="rect">
            <a:avLst/>
          </a:prstGeom>
          <a:noFill/>
          <a:ln/>
        </p:spPr>
        <p:txBody>
          <a:bodyPr wrap="none" lIns="0" tIns="0" rIns="0" bIns="0" rtlCol="0" anchor="t"/>
          <a:lstStyle/>
          <a:p>
            <a:pPr marL="0" indent="0" algn="l">
              <a:lnSpc>
                <a:spcPts val="5550"/>
              </a:lnSpc>
              <a:buNone/>
            </a:pPr>
            <a:r>
              <a:rPr lang="en-US" sz="4450" dirty="0">
                <a:solidFill>
                  <a:srgbClr val="F2F0F4"/>
                </a:solidFill>
                <a:latin typeface="Montserrat" pitchFamily="34" charset="0"/>
                <a:ea typeface="Montserrat" pitchFamily="34" charset="-122"/>
                <a:cs typeface="Montserrat" pitchFamily="34" charset="-120"/>
              </a:rPr>
              <a:t>Potential Chances of Commercialization</a:t>
            </a:r>
            <a:endParaRPr lang="en-US" sz="4450" dirty="0"/>
          </a:p>
        </p:txBody>
      </p:sp>
      <p:sp>
        <p:nvSpPr>
          <p:cNvPr id="3" name="Shape 1"/>
          <p:cNvSpPr/>
          <p:nvPr/>
        </p:nvSpPr>
        <p:spPr>
          <a:xfrm>
            <a:off x="793790" y="2698790"/>
            <a:ext cx="2173724" cy="807958"/>
          </a:xfrm>
          <a:prstGeom prst="roundRect">
            <a:avLst>
              <a:gd name="adj" fmla="val 11791"/>
            </a:avLst>
          </a:prstGeom>
          <a:solidFill>
            <a:srgbClr val="31136C"/>
          </a:solidFill>
          <a:ln w="7620">
            <a:solidFill>
              <a:srgbClr val="4A2C85"/>
            </a:solidFill>
            <a:prstDash val="solid"/>
          </a:ln>
        </p:spPr>
      </p:sp>
      <p:sp>
        <p:nvSpPr>
          <p:cNvPr id="4" name="Text 2"/>
          <p:cNvSpPr/>
          <p:nvPr/>
        </p:nvSpPr>
        <p:spPr>
          <a:xfrm>
            <a:off x="1721167" y="2903458"/>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DCD7E5"/>
                </a:solidFill>
                <a:latin typeface="Montserrat" pitchFamily="34" charset="0"/>
                <a:ea typeface="Montserrat" pitchFamily="34" charset="-122"/>
                <a:cs typeface="Montserrat" pitchFamily="34" charset="-120"/>
              </a:rPr>
              <a:t>1</a:t>
            </a:r>
            <a:endParaRPr lang="en-US" sz="2500" dirty="0"/>
          </a:p>
        </p:txBody>
      </p:sp>
      <p:sp>
        <p:nvSpPr>
          <p:cNvPr id="5" name="Text 3"/>
          <p:cNvSpPr/>
          <p:nvPr/>
        </p:nvSpPr>
        <p:spPr>
          <a:xfrm>
            <a:off x="3194328" y="2925604"/>
            <a:ext cx="4091583" cy="354330"/>
          </a:xfrm>
          <a:prstGeom prst="rect">
            <a:avLst/>
          </a:prstGeom>
          <a:noFill/>
          <a:ln/>
        </p:spPr>
        <p:txBody>
          <a:bodyPr wrap="none" lIns="0" tIns="0" rIns="0" bIns="0" rtlCol="0" anchor="t"/>
          <a:lstStyle/>
          <a:p>
            <a:pPr marL="0" indent="0" algn="l">
              <a:lnSpc>
                <a:spcPts val="2750"/>
              </a:lnSpc>
              <a:buNone/>
            </a:pPr>
            <a:r>
              <a:rPr lang="en-US" sz="2200" dirty="0">
                <a:solidFill>
                  <a:srgbClr val="DCD7E5"/>
                </a:solidFill>
                <a:latin typeface="Montserrat" pitchFamily="34" charset="0"/>
                <a:ea typeface="Montserrat" pitchFamily="34" charset="-122"/>
                <a:cs typeface="Montserrat" pitchFamily="34" charset="-120"/>
              </a:rPr>
              <a:t>Licensing to Music Platforms</a:t>
            </a:r>
            <a:endParaRPr lang="en-US" sz="2200" dirty="0"/>
          </a:p>
        </p:txBody>
      </p:sp>
      <p:sp>
        <p:nvSpPr>
          <p:cNvPr id="6" name="Shape 4"/>
          <p:cNvSpPr/>
          <p:nvPr/>
        </p:nvSpPr>
        <p:spPr>
          <a:xfrm>
            <a:off x="3080861" y="3491508"/>
            <a:ext cx="10642402" cy="15240"/>
          </a:xfrm>
          <a:prstGeom prst="roundRect">
            <a:avLst>
              <a:gd name="adj" fmla="val 625116"/>
            </a:avLst>
          </a:prstGeom>
          <a:solidFill>
            <a:srgbClr val="4A2C85"/>
          </a:solidFill>
          <a:ln/>
        </p:spPr>
      </p:sp>
      <p:sp>
        <p:nvSpPr>
          <p:cNvPr id="7" name="Shape 5"/>
          <p:cNvSpPr/>
          <p:nvPr/>
        </p:nvSpPr>
        <p:spPr>
          <a:xfrm>
            <a:off x="793790" y="3620095"/>
            <a:ext cx="4347567" cy="807958"/>
          </a:xfrm>
          <a:prstGeom prst="roundRect">
            <a:avLst>
              <a:gd name="adj" fmla="val 11791"/>
            </a:avLst>
          </a:prstGeom>
          <a:solidFill>
            <a:srgbClr val="31136C"/>
          </a:solidFill>
          <a:ln w="7620">
            <a:solidFill>
              <a:srgbClr val="4A2C85"/>
            </a:solidFill>
            <a:prstDash val="solid"/>
          </a:ln>
        </p:spPr>
      </p:sp>
      <p:sp>
        <p:nvSpPr>
          <p:cNvPr id="8" name="Text 6"/>
          <p:cNvSpPr/>
          <p:nvPr/>
        </p:nvSpPr>
        <p:spPr>
          <a:xfrm>
            <a:off x="2808089" y="3824764"/>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DCD7E5"/>
                </a:solidFill>
                <a:latin typeface="Montserrat" pitchFamily="34" charset="0"/>
                <a:ea typeface="Montserrat" pitchFamily="34" charset="-122"/>
                <a:cs typeface="Montserrat" pitchFamily="34" charset="-120"/>
              </a:rPr>
              <a:t>2</a:t>
            </a:r>
            <a:endParaRPr lang="en-US" sz="2500" dirty="0"/>
          </a:p>
        </p:txBody>
      </p:sp>
      <p:sp>
        <p:nvSpPr>
          <p:cNvPr id="9" name="Text 7"/>
          <p:cNvSpPr/>
          <p:nvPr/>
        </p:nvSpPr>
        <p:spPr>
          <a:xfrm>
            <a:off x="5368171" y="3846909"/>
            <a:ext cx="3934658" cy="354330"/>
          </a:xfrm>
          <a:prstGeom prst="rect">
            <a:avLst/>
          </a:prstGeom>
          <a:noFill/>
          <a:ln/>
        </p:spPr>
        <p:txBody>
          <a:bodyPr wrap="none" lIns="0" tIns="0" rIns="0" bIns="0" rtlCol="0" anchor="t"/>
          <a:lstStyle/>
          <a:p>
            <a:pPr marL="0" indent="0" algn="l">
              <a:lnSpc>
                <a:spcPts val="2750"/>
              </a:lnSpc>
              <a:buNone/>
            </a:pPr>
            <a:r>
              <a:rPr lang="en-US" sz="2200" dirty="0">
                <a:solidFill>
                  <a:srgbClr val="DCD7E5"/>
                </a:solidFill>
                <a:latin typeface="Montserrat" pitchFamily="34" charset="0"/>
                <a:ea typeface="Montserrat" pitchFamily="34" charset="-122"/>
                <a:cs typeface="Montserrat" pitchFamily="34" charset="-120"/>
              </a:rPr>
              <a:t>Integration with IoT Devices</a:t>
            </a:r>
            <a:endParaRPr lang="en-US" sz="2200" dirty="0"/>
          </a:p>
        </p:txBody>
      </p:sp>
      <p:sp>
        <p:nvSpPr>
          <p:cNvPr id="10" name="Shape 8"/>
          <p:cNvSpPr/>
          <p:nvPr/>
        </p:nvSpPr>
        <p:spPr>
          <a:xfrm>
            <a:off x="5254704" y="4412813"/>
            <a:ext cx="8468558" cy="15240"/>
          </a:xfrm>
          <a:prstGeom prst="roundRect">
            <a:avLst>
              <a:gd name="adj" fmla="val 625116"/>
            </a:avLst>
          </a:prstGeom>
          <a:solidFill>
            <a:srgbClr val="4A2C85"/>
          </a:solidFill>
          <a:ln/>
        </p:spPr>
      </p:sp>
      <p:sp>
        <p:nvSpPr>
          <p:cNvPr id="11" name="Shape 9"/>
          <p:cNvSpPr/>
          <p:nvPr/>
        </p:nvSpPr>
        <p:spPr>
          <a:xfrm>
            <a:off x="793790" y="4541401"/>
            <a:ext cx="6521410" cy="807958"/>
          </a:xfrm>
          <a:prstGeom prst="roundRect">
            <a:avLst>
              <a:gd name="adj" fmla="val 11791"/>
            </a:avLst>
          </a:prstGeom>
          <a:solidFill>
            <a:srgbClr val="31136C"/>
          </a:solidFill>
          <a:ln w="7620">
            <a:solidFill>
              <a:srgbClr val="4A2C85"/>
            </a:solidFill>
            <a:prstDash val="solid"/>
          </a:ln>
        </p:spPr>
      </p:sp>
      <p:sp>
        <p:nvSpPr>
          <p:cNvPr id="12" name="Text 10"/>
          <p:cNvSpPr/>
          <p:nvPr/>
        </p:nvSpPr>
        <p:spPr>
          <a:xfrm>
            <a:off x="3895011" y="4746069"/>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DCD7E5"/>
                </a:solidFill>
                <a:latin typeface="Montserrat" pitchFamily="34" charset="0"/>
                <a:ea typeface="Montserrat" pitchFamily="34" charset="-122"/>
                <a:cs typeface="Montserrat" pitchFamily="34" charset="-120"/>
              </a:rPr>
              <a:t>3</a:t>
            </a:r>
            <a:endParaRPr lang="en-US" sz="2500" dirty="0"/>
          </a:p>
        </p:txBody>
      </p:sp>
      <p:sp>
        <p:nvSpPr>
          <p:cNvPr id="13" name="Text 11"/>
          <p:cNvSpPr/>
          <p:nvPr/>
        </p:nvSpPr>
        <p:spPr>
          <a:xfrm>
            <a:off x="7542014" y="4768215"/>
            <a:ext cx="4672846" cy="354330"/>
          </a:xfrm>
          <a:prstGeom prst="rect">
            <a:avLst/>
          </a:prstGeom>
          <a:noFill/>
          <a:ln/>
        </p:spPr>
        <p:txBody>
          <a:bodyPr wrap="none" lIns="0" tIns="0" rIns="0" bIns="0" rtlCol="0" anchor="t"/>
          <a:lstStyle/>
          <a:p>
            <a:pPr marL="0" indent="0" algn="l">
              <a:lnSpc>
                <a:spcPts val="2750"/>
              </a:lnSpc>
              <a:buNone/>
            </a:pPr>
            <a:r>
              <a:rPr lang="en-US" sz="2200" dirty="0">
                <a:solidFill>
                  <a:srgbClr val="DCD7E5"/>
                </a:solidFill>
                <a:latin typeface="Montserrat" pitchFamily="34" charset="0"/>
                <a:ea typeface="Montserrat" pitchFamily="34" charset="-122"/>
                <a:cs typeface="Montserrat" pitchFamily="34" charset="-120"/>
              </a:rPr>
              <a:t>Partnerships with Wearable Tech</a:t>
            </a:r>
            <a:endParaRPr lang="en-US" sz="2200" dirty="0"/>
          </a:p>
        </p:txBody>
      </p:sp>
      <p:sp>
        <p:nvSpPr>
          <p:cNvPr id="14" name="Text 12"/>
          <p:cNvSpPr/>
          <p:nvPr/>
        </p:nvSpPr>
        <p:spPr>
          <a:xfrm>
            <a:off x="793790" y="5604510"/>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The system has potential for commercialization through licensing to music streaming platforms, integration with smart speakers and IoT devices, and partnerships with wearable tech companies. It can also be implemented in automotive infotainment systems and mental health applications.</a:t>
            </a:r>
            <a:endParaRPr lang="en-US" sz="1750" dirty="0"/>
          </a:p>
        </p:txBody>
      </p:sp>
      <p:sp>
        <p:nvSpPr>
          <p:cNvPr id="15" name="Rectangle 14">
            <a:extLst>
              <a:ext uri="{FF2B5EF4-FFF2-40B4-BE49-F238E27FC236}">
                <a16:creationId xmlns:a16="http://schemas.microsoft.com/office/drawing/2014/main" id="{CFECD79E-05FC-D6C1-C4F5-A202822D4B3B}"/>
              </a:ext>
            </a:extLst>
          </p:cNvPr>
          <p:cNvSpPr/>
          <p:nvPr/>
        </p:nvSpPr>
        <p:spPr>
          <a:xfrm>
            <a:off x="114300" y="7762008"/>
            <a:ext cx="14401803" cy="363682"/>
          </a:xfrm>
          <a:prstGeom prst="rect">
            <a:avLst/>
          </a:prstGeom>
          <a:solidFill>
            <a:srgbClr val="0D0A2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914</Words>
  <Application>Microsoft Office PowerPoint</Application>
  <PresentationFormat>Custom</PresentationFormat>
  <Paragraphs>94</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Montserrat</vt:lpstr>
      <vt:lpstr>Heebo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yash chakravarty</cp:lastModifiedBy>
  <cp:revision>2</cp:revision>
  <dcterms:created xsi:type="dcterms:W3CDTF">2025-04-08T06:58:08Z</dcterms:created>
  <dcterms:modified xsi:type="dcterms:W3CDTF">2025-04-08T07:07:11Z</dcterms:modified>
</cp:coreProperties>
</file>